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3"/>
  </p:notesMasterIdLst>
  <p:sldIdLst>
    <p:sldId id="256" r:id="rId4"/>
    <p:sldId id="296" r:id="rId5"/>
    <p:sldId id="292" r:id="rId6"/>
    <p:sldId id="293" r:id="rId7"/>
    <p:sldId id="294" r:id="rId8"/>
    <p:sldId id="295" r:id="rId9"/>
    <p:sldId id="297" r:id="rId10"/>
    <p:sldId id="298" r:id="rId11"/>
    <p:sldId id="299" r:id="rId12"/>
    <p:sldId id="271" r:id="rId13"/>
    <p:sldId id="272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3" r:id="rId29"/>
    <p:sldId id="276" r:id="rId30"/>
    <p:sldId id="277" r:id="rId31"/>
    <p:sldId id="278" r:id="rId32"/>
    <p:sldId id="279" r:id="rId33"/>
    <p:sldId id="274" r:id="rId34"/>
    <p:sldId id="275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12" r:id="rId48"/>
    <p:sldId id="300" r:id="rId49"/>
    <p:sldId id="301" r:id="rId50"/>
    <p:sldId id="302" r:id="rId51"/>
    <p:sldId id="303" r:id="rId52"/>
    <p:sldId id="305" r:id="rId53"/>
    <p:sldId id="306" r:id="rId54"/>
    <p:sldId id="307" r:id="rId55"/>
    <p:sldId id="310" r:id="rId56"/>
    <p:sldId id="304" r:id="rId57"/>
    <p:sldId id="308" r:id="rId58"/>
    <p:sldId id="309" r:id="rId59"/>
    <p:sldId id="313" r:id="rId60"/>
    <p:sldId id="311" r:id="rId61"/>
    <p:sldId id="31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385" autoAdjust="0"/>
  </p:normalViewPr>
  <p:slideViewPr>
    <p:cSldViewPr snapToGrid="0">
      <p:cViewPr varScale="1">
        <p:scale>
          <a:sx n="59" d="100"/>
          <a:sy n="59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CC619-145D-427F-8CC2-DC0A098319FF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EC4DC-6B75-4A47-A738-5A9ADC384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 If ... Else</a:t>
            </a:r>
            <a:endParaRPr lang="en-US" dirty="0"/>
          </a:p>
          <a:p>
            <a:r>
              <a:rPr lang="en-US" dirty="0"/>
              <a:t>https://www.w3schools.com/python/python_conditions.asp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 While Loops</a:t>
            </a:r>
          </a:p>
          <a:p>
            <a:r>
              <a:rPr lang="en-US" dirty="0"/>
              <a:t>https://www.w3schools.com/python/python_while_loops.asp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9E61-B930-42FB-AD7C-8DE45400CD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40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(){</a:t>
            </a:r>
            <a:r>
              <a:rPr lang="en-US" dirty="0" err="1"/>
              <a:t>runApp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MyStatelessWidget</a:t>
            </a:r>
            <a:r>
              <a:rPr lang="en-US" dirty="0"/>
              <a:t>(text: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 to show immutable data'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MyStatelessWidget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en-US" dirty="0"/>
              <a:t>String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constuctor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MyStatelessWidget</a:t>
            </a:r>
            <a:r>
              <a:rPr lang="en-US" dirty="0"/>
              <a:t>({Key </a:t>
            </a:r>
            <a:r>
              <a:rPr lang="en-US" dirty="0" err="1"/>
              <a:t>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Center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/>
              <a:t>textDirection</a:t>
            </a:r>
            <a:r>
              <a:rPr lang="en-US" dirty="0"/>
              <a:t>: </a:t>
            </a:r>
            <a:r>
              <a:rPr lang="en-US" dirty="0" err="1"/>
              <a:t>TextDirection.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'Page1.dart';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'Page2.dart';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runApp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dirty="0"/>
              <a:t>())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widget is the root of your application.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ทดสอบการใช้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theme: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ThemeData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primarySwatch</a:t>
            </a:r>
            <a:r>
              <a:rPr lang="en-US" dirty="0"/>
              <a:t>: </a:t>
            </a:r>
            <a:r>
              <a:rPr lang="en-US" dirty="0" err="1"/>
              <a:t>Colors.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err="1"/>
              <a:t>initialRoute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'/',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routes: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เมื่อ ใช้ "/"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ให้สร้างหน้าแรก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'/'</a:t>
            </a:r>
            <a:r>
              <a:rPr lang="th-TH" dirty="0"/>
              <a:t>: (</a:t>
            </a:r>
            <a:r>
              <a:rPr lang="en-US" dirty="0"/>
              <a:t>context)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Page1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หน้าที่ 1",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// เมื่อ ใช้ "/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page2" route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ให้สร้างหน้าที่สอง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'/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page2'</a:t>
            </a:r>
            <a:r>
              <a:rPr lang="en-US" dirty="0"/>
              <a:t>: (context)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หน้าที่ 2",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th-TH" dirty="0"/>
              <a:t>}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dirty="0"/>
              <a:t>}</a:t>
            </a:r>
            <a:br>
              <a:rPr lang="th-TH" dirty="0"/>
            </a:br>
            <a:r>
              <a:rPr lang="th-TH" dirty="0"/>
              <a:t>}</a:t>
            </a:r>
            <a:br>
              <a:rPr lang="th-TH" dirty="0"/>
            </a:br>
            <a:br>
              <a:rPr lang="th-TH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'Page1.dart';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'Page2.dart';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runApp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dirty="0"/>
              <a:t>())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widget is the root of your application.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ทดสอบการใช้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theme: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ThemeData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primarySwatch</a:t>
            </a:r>
            <a:r>
              <a:rPr lang="en-US" dirty="0"/>
              <a:t>: </a:t>
            </a:r>
            <a:r>
              <a:rPr lang="en-US" dirty="0" err="1"/>
              <a:t>Colors.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err="1"/>
              <a:t>initialRoute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'/',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routes: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เมื่อ ใช้ "/"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ให้สร้างหน้าแรก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'/'</a:t>
            </a:r>
            <a:r>
              <a:rPr lang="th-TH" dirty="0"/>
              <a:t>: (</a:t>
            </a:r>
            <a:r>
              <a:rPr lang="en-US" dirty="0"/>
              <a:t>context)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Page1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หน้าที่ 1",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// เมื่อ ใช้ "/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page2" route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ให้สร้างหน้าที่สอง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'/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page2'</a:t>
            </a:r>
            <a:r>
              <a:rPr lang="en-US" dirty="0"/>
              <a:t>: (context)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Page2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หน้าที่ 2",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th-TH" dirty="0"/>
              <a:t>}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dirty="0"/>
              <a:t>}</a:t>
            </a:r>
            <a:br>
              <a:rPr lang="th-TH" dirty="0"/>
            </a:br>
            <a:r>
              <a:rPr lang="th-TH" dirty="0"/>
              <a:t>}</a:t>
            </a:r>
            <a:br>
              <a:rPr lang="th-TH" dirty="0"/>
            </a:br>
            <a:br>
              <a:rPr lang="th-TH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Page1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Page1({Key </a:t>
            </a:r>
            <a:r>
              <a:rPr lang="en-US" dirty="0" err="1"/>
              <a:t>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final </a:t>
            </a:r>
            <a:r>
              <a:rPr lang="en-US" dirty="0"/>
              <a:t>String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_Page1State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en-US" dirty="0"/>
              <a:t>()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_Page1State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_Page1State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/>
              <a:t>State&lt;Page1&gt;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Scaffold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body: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child: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RaisedButton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เปิดหน้าที่สอง'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เปิดหน้าที่สองเมื่อมีการกดปุ่ม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 err="1"/>
              <a:t>Navigator.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pushNamed</a:t>
            </a:r>
            <a:r>
              <a:rPr lang="en-US" dirty="0"/>
              <a:t>(context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'/page2'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}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// This trailing comma makes auto-formatting nicer for build methods.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2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Page2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Page2({Key </a:t>
            </a:r>
            <a:r>
              <a:rPr lang="en-US" dirty="0" err="1"/>
              <a:t>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final </a:t>
            </a:r>
            <a:r>
              <a:rPr lang="en-US" dirty="0"/>
              <a:t>String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_Page2State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en-US" dirty="0"/>
              <a:t>()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_Page2State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_Page2State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/>
              <a:t>State&lt;Page2&gt;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Scaffold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body: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child: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RaisedButton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เปิดหน้าที่หนึ่ง'</a:t>
            </a:r>
            <a:r>
              <a:rPr lang="th-TH" dirty="0"/>
              <a:t>)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เปิดหน้าที่สองเมื่อมีการกดปุ่ม</a:t>
            </a:r>
            <a:b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 err="1"/>
              <a:t>Navigator.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pushNamed</a:t>
            </a:r>
            <a:r>
              <a:rPr lang="en-US" dirty="0"/>
              <a:t>(context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'/'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}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// This trailing comma makes auto-formatting nicer for build methods.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2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runApp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dirty="0"/>
              <a:t>())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widget is the root of your application.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'Flutter Demo',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theme: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ThemeData</a:t>
            </a:r>
            <a:r>
              <a:rPr lang="en-US" dirty="0"/>
              <a:t>(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primarySwatch</a:t>
            </a:r>
            <a:r>
              <a:rPr lang="en-US" dirty="0"/>
              <a:t>: </a:t>
            </a:r>
            <a:r>
              <a:rPr lang="en-US" dirty="0" err="1"/>
              <a:t>Colors.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 err="1"/>
              <a:t>visualDensity</a:t>
            </a:r>
            <a:r>
              <a:rPr lang="en-US" dirty="0"/>
              <a:t>: </a:t>
            </a:r>
            <a:r>
              <a:rPr lang="en-US" dirty="0" err="1"/>
              <a:t>VisualDensity.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adaptivePlatformDensity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home: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MyHomePage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'Flutter Demo Home Page'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MyHomePage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MyHomePage</a:t>
            </a:r>
            <a:r>
              <a:rPr lang="en-US" dirty="0"/>
              <a:t>({Key </a:t>
            </a:r>
            <a:r>
              <a:rPr lang="en-US" dirty="0" err="1"/>
              <a:t>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final </a:t>
            </a:r>
            <a:r>
              <a:rPr lang="en-US" dirty="0"/>
              <a:t>String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_</a:t>
            </a:r>
            <a:r>
              <a:rPr lang="en-US" dirty="0" err="1"/>
              <a:t>MyHomePageState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en-US" dirty="0"/>
              <a:t>()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MyHomePageState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_</a:t>
            </a:r>
            <a:r>
              <a:rPr lang="en-US" dirty="0" err="1"/>
              <a:t>MyHomePageState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/>
              <a:t>State&lt;</a:t>
            </a:r>
            <a:r>
              <a:rPr lang="en-US" dirty="0" err="1"/>
              <a:t>MyHomePage</a:t>
            </a:r>
            <a:r>
              <a:rPr lang="en-US" dirty="0"/>
              <a:t>&gt; {</a:t>
            </a:r>
            <a:br>
              <a:rPr lang="en-US" dirty="0"/>
            </a:br>
            <a:r>
              <a:rPr lang="en-US" dirty="0"/>
              <a:t>  int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_counter </a:t>
            </a:r>
            <a:r>
              <a:rPr lang="en-US" dirty="0"/>
              <a:t>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void 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incrementCounter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setState</a:t>
            </a:r>
            <a:r>
              <a:rPr lang="en-US" dirty="0"/>
              <a:t>(()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_counter</a:t>
            </a:r>
            <a:r>
              <a:rPr lang="en-US" dirty="0"/>
              <a:t>++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})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Scaffold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-US" dirty="0"/>
              <a:t>(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body: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US" dirty="0"/>
              <a:t>(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en-US" dirty="0"/>
              <a:t>(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</a:t>
            </a:r>
            <a:r>
              <a:rPr lang="en-US" dirty="0" err="1"/>
              <a:t>mainAxisAlignment</a:t>
            </a:r>
            <a:r>
              <a:rPr lang="en-US" dirty="0"/>
              <a:t>: </a:t>
            </a:r>
            <a:r>
              <a:rPr lang="en-US" dirty="0" err="1"/>
              <a:t>MainAxisAlignment.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children: &lt;Widget&gt;[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'You have pushed the button this many times:',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/>
              <a:t>$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_counter',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</a:t>
            </a:r>
            <a:r>
              <a:rPr lang="en-US" dirty="0"/>
              <a:t>style: </a:t>
            </a:r>
            <a:r>
              <a:rPr lang="en-US" dirty="0" err="1"/>
              <a:t>Theme.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dirty="0"/>
              <a:t>(context).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textTheme</a:t>
            </a:r>
            <a:r>
              <a:rPr lang="en-US" dirty="0"/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headline4,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 err="1"/>
              <a:t>bottomNavigationBar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BottomAppBar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color: </a:t>
            </a:r>
            <a:r>
              <a:rPr lang="en-US" dirty="0" err="1"/>
              <a:t>Colors.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onPressed</a:t>
            </a:r>
            <a:r>
              <a:rPr lang="en-US" dirty="0"/>
              <a:t>: _</a:t>
            </a:r>
            <a:r>
              <a:rPr lang="en-US" dirty="0" err="1"/>
              <a:t>incrementCounter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tooltip: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'Increment',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en-US" dirty="0"/>
              <a:t>(</a:t>
            </a:r>
            <a:r>
              <a:rPr lang="en-US" dirty="0" err="1"/>
              <a:t>Icons.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This trailing comma makes auto-formatting nicer for build methods.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 =&gt; </a:t>
            </a:r>
            <a:r>
              <a:rPr lang="en-US" dirty="0" err="1"/>
              <a:t>runApp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dirty="0"/>
              <a:t>())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main application widget.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const </a:t>
            </a:r>
            <a:r>
              <a:rPr lang="en-US" dirty="0"/>
              <a:t>String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_title </a:t>
            </a:r>
            <a:r>
              <a:rPr lang="en-US" dirty="0"/>
              <a:t>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'Flutter Code Sample';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title: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_title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home: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stateful widget that the main application instantiates.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MyStatefulWidget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MyStatefulWidget</a:t>
            </a:r>
            <a:r>
              <a:rPr lang="en-US" dirty="0"/>
              <a:t>({Key key})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_</a:t>
            </a:r>
            <a:r>
              <a:rPr lang="en-US" dirty="0" err="1"/>
              <a:t>MyStatefulWidgetState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en-US" dirty="0"/>
              <a:t>()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MyStatefulWidgetState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private State class that goes with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_</a:t>
            </a:r>
            <a:r>
              <a:rPr lang="en-US" dirty="0" err="1"/>
              <a:t>MyStatefulWidgetState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/>
              <a:t>State&lt;</a:t>
            </a:r>
            <a:r>
              <a:rPr lang="en-US" dirty="0" err="1"/>
              <a:t>MyStatefulWidget</a:t>
            </a:r>
            <a:r>
              <a:rPr lang="en-US" dirty="0"/>
              <a:t>&gt; {</a:t>
            </a:r>
            <a:br>
              <a:rPr lang="en-US" dirty="0"/>
            </a:br>
            <a:r>
              <a:rPr lang="en-US" dirty="0"/>
              <a:t>  int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static const </a:t>
            </a:r>
            <a:r>
              <a:rPr lang="en-US" dirty="0" err="1"/>
              <a:t>TextStyle</a:t>
            </a:r>
            <a:r>
              <a:rPr lang="en-US" dirty="0"/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optionStyle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30, </a:t>
            </a:r>
            <a:r>
              <a:rPr lang="en-US" dirty="0" err="1"/>
              <a:t>fontWeight</a:t>
            </a:r>
            <a:r>
              <a:rPr lang="en-US" dirty="0"/>
              <a:t>: </a:t>
            </a:r>
            <a:r>
              <a:rPr lang="en-US" dirty="0" err="1"/>
              <a:t>FontWeight.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static const </a:t>
            </a:r>
            <a:r>
              <a:rPr lang="en-US" dirty="0"/>
              <a:t>List&lt;Widget&gt;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widgetOptions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&lt;Widget&gt;[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'Index 0: Home',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style: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optionStyle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Text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'Index 1: Business',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style: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optionStyle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Image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image: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NetworkImage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'https://flutter.github.io/assets-for-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-docs/assets/widgets/owl.jpg'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void 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onItemTapped</a:t>
            </a:r>
            <a:r>
              <a:rPr lang="en-US" dirty="0"/>
              <a:t>(int index)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setState</a:t>
            </a:r>
            <a:r>
              <a:rPr lang="en-US" dirty="0"/>
              <a:t>(() {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})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Scaffold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Text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body: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child: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widgetOptions</a:t>
            </a:r>
            <a:r>
              <a:rPr lang="en-US" dirty="0" err="1"/>
              <a:t>.elementAt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 err="1"/>
              <a:t>bottomNavigationBar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items: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dirty="0"/>
              <a:t>&lt;</a:t>
            </a:r>
            <a:r>
              <a:rPr lang="en-US" dirty="0" err="1"/>
              <a:t>BottomNavigationBarItem</a:t>
            </a:r>
            <a:r>
              <a:rPr lang="en-US" dirty="0"/>
              <a:t>&gt;[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BottomNavigationBarItem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icon: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en-US" dirty="0"/>
              <a:t>(</a:t>
            </a:r>
            <a:r>
              <a:rPr lang="en-US" dirty="0" err="1"/>
              <a:t>Icons.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label: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'Home',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BottomNavigationBarItem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icon: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en-US" dirty="0"/>
              <a:t>(</a:t>
            </a:r>
            <a:r>
              <a:rPr lang="en-US" dirty="0" err="1"/>
              <a:t>Icons.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label: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'Business',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BottomNavigationBarItem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icon: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en-US" dirty="0"/>
              <a:t>(</a:t>
            </a:r>
            <a:r>
              <a:rPr lang="en-US" dirty="0" err="1"/>
              <a:t>Icons.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label: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'School',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 err="1"/>
              <a:t>currentIndex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 err="1"/>
              <a:t>selectedItemColor</a:t>
            </a:r>
            <a:r>
              <a:rPr lang="en-US" dirty="0"/>
              <a:t>: </a:t>
            </a:r>
            <a:r>
              <a:rPr lang="en-US" dirty="0" err="1"/>
              <a:t>Colors.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amber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 err="1"/>
              <a:t>onTap</a:t>
            </a:r>
            <a:r>
              <a:rPr lang="en-US" dirty="0"/>
              <a:t>: _</a:t>
            </a:r>
            <a:r>
              <a:rPr lang="en-US" dirty="0" err="1"/>
              <a:t>onItemTapped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4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Flutter code sample for Form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example shows a [Form] with one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TextFormField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to enter an email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address and an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ElevatedButton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to submit the form. A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is used here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to identify the [Form] and validate input.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![](https://flutter.github.io/assets-for-api-docs/assets/widgets/form.png)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package:flutter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material.dart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main</a:t>
            </a:r>
            <a:r>
              <a:rPr lang="en-US" dirty="0"/>
              <a:t>() =&gt; </a:t>
            </a:r>
            <a:r>
              <a:rPr lang="en-US" dirty="0" err="1"/>
              <a:t>runApp</a:t>
            </a:r>
            <a:r>
              <a:rPr lang="en-US" dirty="0"/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dirty="0"/>
              <a:t>())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main application widget.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StatelessWidget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const </a:t>
            </a:r>
            <a:r>
              <a:rPr lang="en-US" dirty="0"/>
              <a:t>String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_title </a:t>
            </a:r>
            <a:r>
              <a:rPr lang="en-US" dirty="0"/>
              <a:t>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'Flutter Code Sample';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title: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_title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home: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-US" dirty="0"/>
              <a:t>(title: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Text</a:t>
            </a:r>
            <a:r>
              <a:rPr lang="en-US" dirty="0"/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_title</a:t>
            </a:r>
            <a:r>
              <a:rPr lang="en-US" dirty="0"/>
              <a:t>))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body: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stateful widget that the main application instantiates.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 err="1"/>
              <a:t>MyStatefulWidget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 err="1"/>
              <a:t>StatefulWidget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MyStatefulWidget</a:t>
            </a:r>
            <a:r>
              <a:rPr lang="en-US" dirty="0"/>
              <a:t>({Key key})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dirty="0"/>
              <a:t>(key: key)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_</a:t>
            </a:r>
            <a:r>
              <a:rPr lang="en-US" dirty="0" err="1"/>
              <a:t>MyStatefulWidgetState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en-US" dirty="0"/>
              <a:t>() =&gt;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MyStatefulWidgetState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This is the private State class that goes with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MyStatefulWidget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dirty="0"/>
              <a:t>_</a:t>
            </a:r>
            <a:r>
              <a:rPr lang="en-US" dirty="0" err="1"/>
              <a:t>MyStatefulWidgetState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dirty="0"/>
              <a:t>State&lt;</a:t>
            </a:r>
            <a:r>
              <a:rPr lang="en-US" dirty="0" err="1"/>
              <a:t>MyStatefulWidget</a:t>
            </a:r>
            <a:r>
              <a:rPr lang="en-US" dirty="0"/>
              <a:t>&gt; {</a:t>
            </a:r>
            <a:br>
              <a:rPr lang="en-US" dirty="0"/>
            </a:br>
            <a:r>
              <a:rPr lang="en-US" dirty="0"/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GlobalKey</a:t>
            </a:r>
            <a:r>
              <a:rPr lang="en-US" dirty="0"/>
              <a:t>&lt;</a:t>
            </a:r>
            <a:r>
              <a:rPr lang="en-US" dirty="0" err="1"/>
              <a:t>FormState</a:t>
            </a:r>
            <a:r>
              <a:rPr lang="en-US" dirty="0"/>
              <a:t>&gt;()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final </a:t>
            </a:r>
            <a:r>
              <a:rPr lang="en-US" dirty="0" err="1"/>
              <a:t>TextEditingController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TextEditingController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final </a:t>
            </a:r>
            <a:r>
              <a:rPr lang="en-US" dirty="0" err="1"/>
              <a:t>TextEditingController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TextEditingController</a:t>
            </a:r>
            <a:r>
              <a:rPr lang="en-US" dirty="0"/>
              <a:t>()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@override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Widget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dirty="0"/>
              <a:t>(</a:t>
            </a:r>
            <a:r>
              <a:rPr lang="en-US" dirty="0" err="1"/>
              <a:t>BuildContext</a:t>
            </a:r>
            <a:r>
              <a:rPr lang="en-US" dirty="0"/>
              <a:t> context)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Form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key: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formKey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crossAxisAlignment</a:t>
            </a:r>
            <a:r>
              <a:rPr lang="en-US" dirty="0"/>
              <a:t>: </a:t>
            </a:r>
            <a:r>
              <a:rPr lang="en-US" dirty="0" err="1"/>
              <a:t>CrossAxisAlignment.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children: &lt;Widget&gt;[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TextFormField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controller: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decoration: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InputDecoration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dirty="0" err="1"/>
              <a:t>hintText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'Enter your age',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validator: (value) {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dirty="0"/>
              <a:t>(</a:t>
            </a:r>
            <a:r>
              <a:rPr lang="en-US" dirty="0" err="1"/>
              <a:t>value.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isEmpty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'Please enter some text';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null;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}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TextFormField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controller: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decoration: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InputDecoration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dirty="0" err="1"/>
              <a:t>hintText</a:t>
            </a:r>
            <a:r>
              <a:rPr lang="en-US" dirty="0"/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'Enter your height',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validator: (value) {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dirty="0"/>
              <a:t>(</a:t>
            </a:r>
            <a:r>
              <a:rPr lang="en-US" dirty="0" err="1"/>
              <a:t>value.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isEmpty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'Please enter some text';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null;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}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Padding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padding: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EdgeInsets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</a:t>
            </a:r>
            <a:r>
              <a:rPr lang="en-US" dirty="0"/>
              <a:t>(vertical: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child: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ElevatedButton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Validate will return true if the form is valid, or false if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// the form is invalid.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dirty="0"/>
              <a:t>double weight = </a:t>
            </a:r>
            <a:r>
              <a:rPr lang="en-US" dirty="0" err="1"/>
              <a:t>double.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ageController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dirty="0"/>
              <a:t>double height = </a:t>
            </a:r>
            <a:r>
              <a:rPr lang="en-US" dirty="0" err="1"/>
              <a:t>double.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heightController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dirty="0"/>
              <a:t>print(</a:t>
            </a:r>
            <a:r>
              <a:rPr lang="en-US" dirty="0" err="1"/>
              <a:t>weight+height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if 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formKey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currentState</a:t>
            </a:r>
            <a:r>
              <a:rPr lang="en-US" dirty="0" err="1"/>
              <a:t>.validate</a:t>
            </a:r>
            <a:r>
              <a:rPr lang="en-US" dirty="0"/>
              <a:t>()) {</a:t>
            </a:r>
            <a:br>
              <a:rPr lang="en-US" dirty="0"/>
            </a:br>
            <a:r>
              <a:rPr lang="en-US" dirty="0"/>
              <a:t>              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Process data.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}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</a:t>
            </a:r>
            <a:r>
              <a:rPr lang="en-US" dirty="0"/>
              <a:t>child: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'Submit'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/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C4DC-6B75-4A47-A738-5A9ADC3844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1491-63C9-4A48-B848-40C15DA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CEC86-915C-4A7B-96F3-C88EC9139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3DF2-CED3-4B61-83D3-2DDDB7A7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380F6-DDC7-4CD4-9A21-4596C8A6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1BCE-4E5F-4CBF-B795-C5C5E939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0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BA1D-6F06-4148-85EF-6C738E32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888FE-8E1E-4299-90C8-8BEF6A9BA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090CB-80D4-4BDB-B467-D94581BF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0923-E076-4D14-AB09-5E2607CE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67566-D7A0-41C4-8F36-81ED8781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2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F0229-F8F8-4CB2-9E0B-AB78C7BC3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28FD-B4B8-4577-B599-E46491B8F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ADBA-698B-45AC-A972-A6CB07C4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2A28-9E0B-4EBE-86FF-3BAD3BEB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932B-6325-40E3-A3FB-CAE25A0F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33D1-4D48-4FF2-96DC-75342023E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07AE8-EC76-4A64-85F4-135972A48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C96E-870B-4925-9A8D-1A25FEBA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98B7E-5622-4613-9844-32554DC2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73F9-88D0-466B-985D-26A8D9C8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6935-D3FE-48D6-BB1E-E5A9EFBA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123827"/>
            <a:ext cx="10515600" cy="68897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D378-6E46-4A1C-B18A-DD65CBDB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4" y="1152524"/>
            <a:ext cx="11040533" cy="5299076"/>
          </a:xfrm>
        </p:spPr>
        <p:txBody>
          <a:bodyPr>
            <a:normAutofit/>
          </a:bodyPr>
          <a:lstStyle>
            <a:lvl1pPr>
              <a:defRPr sz="2800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>
              <a:defRPr sz="2800"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>
              <a:defRPr sz="2800"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>
              <a:defRPr sz="2800"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>
              <a:defRPr sz="2800"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D0172-D1D5-4305-9BEC-F0D43AC39B8A}"/>
              </a:ext>
            </a:extLst>
          </p:cNvPr>
          <p:cNvCxnSpPr/>
          <p:nvPr userDrawn="1"/>
        </p:nvCxnSpPr>
        <p:spPr>
          <a:xfrm>
            <a:off x="474134" y="990600"/>
            <a:ext cx="1109133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32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ED0A-AC37-4ACC-8C41-6D5551DF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2652-F7DB-4069-8508-69F0710DB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A1561-1FB0-47D0-8C57-46F17749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20F5-4A11-4C59-81AA-50161836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A907C-7492-409E-A3DE-E62D51D1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24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CDDE-D2E5-4D64-9EAB-3393C43A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0B3F-50B2-4ED3-AA45-9015E9534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5212-2E2F-4EA3-B467-530FD81E6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E2739-324B-44D0-91BD-61787FDE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C9DCE-45FC-49E8-B790-B58B0591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A6423-9B65-46D8-9688-084F0EB8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6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6858-F85D-400B-9D52-A742C905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BA60E-6495-4915-B90C-372C1B8C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D1932-76A1-475C-BF3B-B190484B0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BB79-DB03-4FAC-B1ED-2F9707ECC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73E6B-75A5-4C92-9F4D-F025193BC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1AC06-831D-483D-BF6A-FFEE231E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CB301-0F21-4DDA-9DC5-F77134A7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FB026-B325-41A0-A8A9-16FE73C6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69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2EB-E5A9-4C46-B8E5-40CEA9F3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C4893-53D5-47E3-9272-E525F708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F1CF-9002-4012-8AFF-628C5354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1221C-B3C3-4D5B-B3B1-27F1A3D8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2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3C34A-4517-4058-8C9F-0BC7BBBC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99526-0CC8-4970-9D8E-5BDC8DF3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4E9AF-7EDD-456E-9F33-70CBB90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8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2748-B1CE-470E-BBB6-1FFB87CC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AF96-6683-40AF-87E5-FBBE40BD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1A066-9E81-4854-8F79-9BB68F393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E49DA-5A39-4260-89FA-D173AE8B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CFF37-0751-4CAE-9EB3-6CC6CB94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890EB-85F1-4562-8864-9A8EE121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71D2-95F5-41FC-8534-13891B29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65125"/>
            <a:ext cx="11506200" cy="7016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>
              <a:defRPr b="1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32A0-EED8-4C3D-8823-372E0FBC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06500"/>
            <a:ext cx="11455400" cy="5359400"/>
          </a:xfrm>
        </p:spPr>
        <p:txBody>
          <a:bodyPr/>
          <a:lstStyle>
            <a:lvl1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>
              <a:defRPr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475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B9B2-7829-4529-AD89-41245A9E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684A-07EC-4115-AA22-2D3A5DAA7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77D5E-A7CC-4CC6-8521-CA0F6678F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B15FA-2F53-4217-A5BA-0A3D6F82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E3F95-266D-44F6-93F7-14B00A60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2A398-B428-4867-9763-55C55A72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9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91F0-9CB3-4603-A9B2-724A50EB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5206-0CF0-48F4-909B-2DACE1E16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4165-8EC8-4D27-98EC-65791953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E354-9425-4A0D-A426-31B2E860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D33B1-E0EF-4927-BF9E-20C76D28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3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D9B7B-3B33-49B9-BFB0-FB2415542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EF4FE-E21A-49C7-9FBB-DBCB49D70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DC6D4-844F-4FCB-90FA-5EF2EFFA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917A5-D5FC-4BAC-A1C1-B5DF0461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C534-52D0-4ACB-893E-5D37CAAA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20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2" y="802300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7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 sz="135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1" y="329311"/>
            <a:ext cx="4973915" cy="309201"/>
          </a:xfrm>
        </p:spPr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5" y="798973"/>
            <a:ext cx="811019" cy="503578"/>
          </a:xfrm>
        </p:spPr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7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56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40" y="1756130"/>
            <a:ext cx="8643155" cy="1887950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41" y="3806199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41" y="3804985"/>
            <a:ext cx="863044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73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93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9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7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0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2" y="804167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53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73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3" y="2023007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3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7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34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7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28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572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8EE0-7B18-406E-A78D-89B6CDCF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10BE7-40D9-4A0A-8672-C4CD5711A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DFB58-577C-4DA2-87C9-9CAB9BEB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10CA-622A-4140-BF28-F1621C18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34C3-DCD2-45B1-A42A-77DBE39F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6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3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5" y="798974"/>
            <a:ext cx="6012471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2" y="3205495"/>
            <a:ext cx="3275013" cy="2248181"/>
          </a:xfrm>
        </p:spPr>
        <p:txBody>
          <a:bodyPr/>
          <a:lstStyle>
            <a:lvl1pPr marL="0" indent="0" algn="l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1" y="3205491"/>
            <a:ext cx="32694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358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8" y="482174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7" y="1129513"/>
            <a:ext cx="5532328" cy="183058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6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31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5" y="5469860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algn="r"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algn="r"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3" y="318642"/>
            <a:ext cx="5541004" cy="320931"/>
          </a:xfrm>
        </p:spPr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5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753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7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3" y="798977"/>
            <a:ext cx="161574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4" y="798977"/>
            <a:ext cx="7828831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7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8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3DD-F942-4D82-ACA0-3F1DDDED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D853-B465-427E-9C89-5AD0D3F04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951C0-8AC1-4E98-846C-4480C4B08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3A9AA-035A-4225-89A9-355CC04C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AD03E-E8FF-4728-A5F9-4B5DC28B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17D4E-89CB-4347-B93D-93EE625F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2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955F-CD73-4655-9BAC-E23BA78F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3D495-DD18-4A0B-878D-79D49AB5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2D4AC-7D7F-4DF5-8D6D-9CBF4800F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03E81-F6F9-4284-A30D-7C5A79EDA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B5C18-F155-4E3A-A68D-3D0AA0B2E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361B4-540F-41D4-B3DB-3007909D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427E2-0825-4C3E-8D4A-56CAE990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D05CC-DF6A-4263-9DAD-73084EBD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BFE-7981-46D2-92F0-A63E7523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AB5E7-48D2-4AF9-A278-9F0B0D91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F6459-A28E-49EE-9342-97590D532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73A5-FCA2-4772-99A1-0673ED54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193A1-9CD1-4286-A04B-2925AD95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6884F-CE27-48EC-AFA4-DC68257C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B0E1A-B55B-47AC-8BD1-B7536A41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1213-124E-4C5A-83DC-823A90FC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C118-56D3-4C4C-AE90-5F572C51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E47A7-3D37-49FB-BF94-6BAFD399D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F4D39-00D6-4198-B6F0-D259AA20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F287E-0931-4A68-898C-7007519C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763F6-926F-4EC8-9F46-9A1170BC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CF6C-3BCE-46A7-A93A-B1BAF7E2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8575B-31C2-44E0-936F-461B9A093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0174-A947-4327-A5A3-C003A835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8A1EC-F140-4589-9500-CDEC746A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07183-4A50-4125-BC71-B38FD9C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722D2-FB15-4D2C-8F88-3303A303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2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84F61-5DE3-4646-B52D-2F847952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4E767-4C39-47F5-80A9-D27D0C052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A769-C906-4FF0-80D6-D57C8F32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A00A4-AB17-4818-8CE4-BAF7F38023E5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20C4-460D-466C-991C-CBDB8C573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70AA-BCC5-451F-8F0F-C0F6C1C36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B970-93D3-4009-8DB6-288C4071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4A7A5-A72B-4C43-9856-66A9CBF4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C3ACA-9612-44BE-8301-DB0172B59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DE2E6-998C-4FAB-A875-33AF2A169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D4872-2040-4917-BA02-3A83D535077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EC1E7-A024-49C4-B3B4-56E308C92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D2B1E-F792-407D-9727-3DDFFF3B9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8872-5124-46AC-A698-BB8C0618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80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1" y="804523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1" y="201573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40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fld id="{A6111968-3343-4E9B-A131-714D093C0183}" type="datetimeFigureOut">
              <a:rPr lang="en-US" sz="675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685783">
                <a:defRPr/>
              </a:pPr>
              <a:t>1/10/2021</a:t>
            </a:fld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11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defRPr/>
            </a:pPr>
            <a:endParaRPr lang="en-US" sz="675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1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defTabSz="685783">
              <a:defRPr/>
            </a:pPr>
            <a:fld id="{78A4A9ED-23DC-4485-8087-D530DEE507EA}" type="slidenum">
              <a:rPr lang="en-US" sz="1500" smtClean="0">
                <a:solidFill>
                  <a:srgbClr val="FEFFFF"/>
                </a:solidFill>
                <a:latin typeface="Century Gothic"/>
              </a:rPr>
              <a:pPr defTabSz="685783">
                <a:defRPr/>
              </a:pPr>
              <a:t>‹#›</a:t>
            </a:fld>
            <a:endParaRPr lang="en-US" sz="1500" dirty="0">
              <a:solidFill>
                <a:srgbClr val="FEFFFF"/>
              </a:solidFill>
              <a:latin typeface="Century Gothic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3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pi.flutter.dev/flutter/material/AppBar-cla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Icon-class.html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api.flutter.dev/flutter/material/Icons-class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nlearn: รายวิชาทั้งหมด">
            <a:extLst>
              <a:ext uri="{FF2B5EF4-FFF2-40B4-BE49-F238E27FC236}">
                <a16:creationId xmlns:a16="http://schemas.microsoft.com/office/drawing/2014/main" id="{7C4883E0-DBD6-49BF-945B-2EDC9BC6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C55A6-B700-4C8F-9214-6F389F8F0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232" y="2413589"/>
            <a:ext cx="9144000" cy="184534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th-TH" dirty="0"/>
              <a:t>4123006 การพัฒนาโปรแกรมประยุกต์บนอุปกรณ์เคลื่อนทื่ 3 (2-2-5)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5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862F-F01F-49C2-95AC-74AB4939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Anatomy of Flutter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1D7E6-151E-4A31-B44C-F298D7CA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17DAE-4507-4D01-BB1A-B32C98F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2" y="1360617"/>
            <a:ext cx="10916992" cy="5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E0C-CEE6-4838-9C9A-35772092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r>
              <a:rPr lang="en-US" dirty="0"/>
              <a:t>Anatomy of Flutter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C18B-559D-43D0-BA36-6A8372C2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19E7F-C2EC-4762-8097-BAC5ED838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6"/>
          <a:stretch/>
        </p:blipFill>
        <p:spPr>
          <a:xfrm>
            <a:off x="0" y="1128574"/>
            <a:ext cx="12192000" cy="57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B95C-DF53-48C1-AD3E-6E37CFAA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42" y="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Install Flutter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B8E1-20FF-4F82-90A9-3E6D9953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21" y="911225"/>
            <a:ext cx="9194442" cy="368653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1.1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เข้า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Link Download https://flutter.dev/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31C66-BC5A-4299-BDE7-59F0FB70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1" y="1403519"/>
            <a:ext cx="6722772" cy="3236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305DE-2417-4703-ABE4-B06CED73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306" y="4706135"/>
            <a:ext cx="5012711" cy="1276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E4A4E-D516-400B-884B-D6342F5301C3}"/>
              </a:ext>
            </a:extLst>
          </p:cNvPr>
          <p:cNvSpPr txBox="1"/>
          <p:nvPr/>
        </p:nvSpPr>
        <p:spPr>
          <a:xfrm>
            <a:off x="888642" y="5962918"/>
            <a:ext cx="74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แล้วกด </a:t>
            </a:r>
            <a:r>
              <a:rPr lang="en-US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368628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69BCC-A036-4037-BB08-38873C96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180304"/>
            <a:ext cx="6687107" cy="3219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23EB8-4654-4B43-A409-4B0BA97B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91" y="3296990"/>
            <a:ext cx="7141835" cy="3438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75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71B4A-D4D5-45F4-A182-C3E3FC83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9" y="296213"/>
            <a:ext cx="5145392" cy="3558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SOKU_A~1\AppData\Local\Temp\SNAGHTML1488329b.PNG">
            <a:extLst>
              <a:ext uri="{FF2B5EF4-FFF2-40B4-BE49-F238E27FC236}">
                <a16:creationId xmlns:a16="http://schemas.microsoft.com/office/drawing/2014/main" id="{654013C1-7C25-45AC-B756-54DCD375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6" y="4051075"/>
            <a:ext cx="7201368" cy="251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8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0131-7925-47D6-804C-041DE02A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358" y="6385998"/>
            <a:ext cx="8936865" cy="47200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Advance System setting-&gt;Advance-&gt;Environment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21FCA-8C69-4B13-933B-3DF84DB1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839" y="3282114"/>
            <a:ext cx="5924282" cy="2876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BB19F-5D2B-489B-8EEC-47421BA0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29" y="264669"/>
            <a:ext cx="6969334" cy="2852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92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5E2D00-FBF6-4EF0-92BD-7DF3023F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04" y="269798"/>
            <a:ext cx="4136299" cy="3915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76E9B-F62D-4E17-8BBC-057987D5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91" y="283335"/>
            <a:ext cx="4061777" cy="38613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EE463-30BC-489C-86AB-244B52445A63}"/>
              </a:ext>
            </a:extLst>
          </p:cNvPr>
          <p:cNvCxnSpPr/>
          <p:nvPr/>
        </p:nvCxnSpPr>
        <p:spPr>
          <a:xfrm>
            <a:off x="5022761" y="2047741"/>
            <a:ext cx="110758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1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F543-E239-465E-9234-976E2803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Install 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4038-9133-41BB-936F-886C48A49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22" y="1439259"/>
            <a:ext cx="11370971" cy="44105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https://code.visualstudio.com/</a:t>
            </a:r>
            <a:r>
              <a:rPr lang="th-TH" dirty="0"/>
              <a:t> โหลดเสร็จให้ </a:t>
            </a:r>
            <a:r>
              <a:rPr lang="en-US" dirty="0"/>
              <a:t>Install </a:t>
            </a:r>
            <a:r>
              <a:rPr lang="th-TH" dirty="0"/>
              <a:t>กด </a:t>
            </a:r>
            <a:r>
              <a:rPr lang="en-US" dirty="0"/>
              <a:t>next </a:t>
            </a:r>
            <a:r>
              <a:rPr lang="th-TH" dirty="0"/>
              <a:t>จน เสร็จ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6AE9E-2A05-4DDA-AA8B-0D94A2CA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4" y="2289733"/>
            <a:ext cx="4990534" cy="2436813"/>
          </a:xfrm>
          <a:prstGeom prst="rect">
            <a:avLst/>
          </a:prstGeom>
        </p:spPr>
      </p:pic>
      <p:pic>
        <p:nvPicPr>
          <p:cNvPr id="2052" name="Picture 4" descr="C:\Users\SOKU_A~1\AppData\Local\Temp\SNAGHTML14a36fef.PNG">
            <a:extLst>
              <a:ext uri="{FF2B5EF4-FFF2-40B4-BE49-F238E27FC236}">
                <a16:creationId xmlns:a16="http://schemas.microsoft.com/office/drawing/2014/main" id="{12ED7F2A-99B8-4BCF-922B-AFF9AAFB1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42" y="2112135"/>
            <a:ext cx="6300810" cy="453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49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23D-4E2A-4BC8-B671-D00843C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Run Flutter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B73C-001D-4570-B7D7-07E54F3A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มา พิมพ์ </a:t>
            </a:r>
            <a:r>
              <a:rPr lang="en-US" dirty="0"/>
              <a:t>flutter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8C8C5-50C7-4474-BAF4-3A036F12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67" y="2166444"/>
            <a:ext cx="6473758" cy="16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1BBCF-6576-4450-9255-DE370393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56" y="4261212"/>
            <a:ext cx="5318975" cy="2596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430DE-9E04-44F8-B38F-343DB8AF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73" y="3923276"/>
            <a:ext cx="5611515" cy="2934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C0EC7-6989-4B18-B788-93007A1E26BF}"/>
              </a:ext>
            </a:extLst>
          </p:cNvPr>
          <p:cNvSpPr txBox="1"/>
          <p:nvPr/>
        </p:nvSpPr>
        <p:spPr>
          <a:xfrm>
            <a:off x="6787166" y="3953814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th-TH" dirty="0"/>
              <a:t>กรณี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แจ้ง </a:t>
            </a:r>
            <a:r>
              <a:rPr lang="en-US" dirty="0"/>
              <a:t>error </a:t>
            </a:r>
            <a:r>
              <a:rPr lang="th-TH" dirty="0"/>
              <a:t>เกี่ยวกับ </a:t>
            </a:r>
            <a:r>
              <a:rPr lang="en-US" dirty="0"/>
              <a:t>git </a:t>
            </a:r>
            <a:r>
              <a:rPr lang="th-TH" dirty="0"/>
              <a:t>จะต้องไปดาวน์โหลดและลงก่อน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8E19-E66B-46F7-BF66-73C7DB37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Create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B880-FE24-4316-A978-5D1467AE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4271"/>
            <a:ext cx="10515600" cy="1360264"/>
          </a:xfrm>
        </p:spPr>
        <p:txBody>
          <a:bodyPr/>
          <a:lstStyle/>
          <a:p>
            <a:r>
              <a:rPr lang="th-TH" dirty="0"/>
              <a:t>สร้าง </a:t>
            </a:r>
            <a:r>
              <a:rPr lang="en-US" dirty="0"/>
              <a:t>Folder </a:t>
            </a:r>
            <a:r>
              <a:rPr lang="en-US" dirty="0" err="1"/>
              <a:t>app_flutter</a:t>
            </a:r>
            <a:r>
              <a:rPr lang="en-US" dirty="0"/>
              <a:t> </a:t>
            </a:r>
            <a:r>
              <a:rPr lang="th-TH" dirty="0"/>
              <a:t>ขึ้นมาเพื่อเก็บแอพ แล้วเปิด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ขึ้นมาแล้ว </a:t>
            </a:r>
            <a:r>
              <a:rPr lang="en-US" dirty="0"/>
              <a:t>cd c:\app_flutter</a:t>
            </a:r>
          </a:p>
          <a:p>
            <a:r>
              <a:rPr lang="th-TH" dirty="0"/>
              <a:t>จากนั้นใช้คำสั่ง </a:t>
            </a:r>
            <a:r>
              <a:rPr lang="en-US" dirty="0"/>
              <a:t>flutter create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th-TH" dirty="0"/>
              <a:t>จะได้ดังภาพด้านล่าง</a:t>
            </a:r>
            <a:r>
              <a:rPr lang="en-US" dirty="0"/>
              <a:t> </a:t>
            </a:r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ADF15-87C1-41E8-94AC-44110B37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9" y="1651293"/>
            <a:ext cx="5803946" cy="223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DDB1A-B077-4230-BF87-21E10841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15" y="5163131"/>
            <a:ext cx="5640947" cy="15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6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799" y="587627"/>
            <a:ext cx="8256696" cy="789915"/>
          </a:xfrm>
          <a:solidFill>
            <a:schemeClr val="tx1">
              <a:alpha val="3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ร.ท. สมโภชน์ กุลธารารมณ์ อาจารย์แผนกการศึกษา</a:t>
            </a:r>
            <a:b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กองวิทยาการศูนย์ไซเบอร์ทหารกองบัญชาการกองทัพไทย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800" y="1450985"/>
            <a:ext cx="3748376" cy="3802793"/>
          </a:xfrm>
          <a:solidFill>
            <a:schemeClr val="tx1">
              <a:alpha val="55000"/>
            </a:schemeClr>
          </a:solidFill>
        </p:spPr>
        <p:txBody>
          <a:bodyPr>
            <a:noAutofit/>
          </a:bodyPr>
          <a:lstStyle/>
          <a:p>
            <a:r>
              <a:rPr lang="th-TH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ประวัติการศึกษา 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ปริญญาโท</a:t>
            </a:r>
          </a:p>
          <a:p>
            <a:pPr lvl="2"/>
            <a:r>
              <a:rPr lang="th-TH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วท.ม. สาขาเทคโนโลยีสารสนเทศ มหาวิทยาลัยเทคโนโลยีพระจอมเกล้าพระนครเหนือ</a:t>
            </a:r>
          </a:p>
          <a:p>
            <a:pPr lvl="1"/>
            <a:r>
              <a:rPr lang="th-TH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ปริญญาตรี </a:t>
            </a:r>
          </a:p>
          <a:p>
            <a:pPr lvl="2"/>
            <a:r>
              <a:rPr lang="th-TH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วท.บ. สาขาเทคโนโลยีสารสนเทศ มหาวิทยาลัยเทคโนโลยีราชมงคลพระนค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48176" y="1426620"/>
            <a:ext cx="4508320" cy="382715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defTabSz="342892">
              <a:spcBef>
                <a:spcPts val="750"/>
              </a:spcBef>
              <a:buClr>
                <a:srgbClr val="E78712"/>
              </a:buClr>
              <a:defRPr/>
            </a:pPr>
            <a:r>
              <a:rPr lang="th-TH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ประวัติการทำงาน</a:t>
            </a:r>
          </a:p>
          <a:p>
            <a:pPr marL="557199" lvl="1" indent="-214308" defTabSz="342892">
              <a:spcBef>
                <a:spcPts val="750"/>
              </a:spcBef>
              <a:buClr>
                <a:srgbClr val="E78712"/>
              </a:buClr>
              <a:defRPr/>
            </a:pPr>
            <a:r>
              <a:rPr lang="th-TH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พ.ศ. </a:t>
            </a:r>
            <a:r>
              <a:rPr lang="en-US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2549- 2551</a:t>
            </a:r>
            <a:endParaRPr lang="th-TH" sz="1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57228" lvl="2" indent="-171446" defTabSz="342892">
              <a:spcBef>
                <a:spcPts val="750"/>
              </a:spcBef>
              <a:buClr>
                <a:srgbClr val="E78712"/>
              </a:buClr>
              <a:defRPr/>
            </a:pPr>
            <a:r>
              <a:rPr lang="th-TH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ตำแหน่ง</a:t>
            </a:r>
            <a:r>
              <a:rPr lang="en-US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Developer </a:t>
            </a:r>
            <a:r>
              <a:rPr lang="th-TH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 </a:t>
            </a:r>
            <a:r>
              <a:rPr lang="en-US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AISOFT (</a:t>
            </a:r>
            <a:r>
              <a:rPr lang="th-TH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บริษัทรับพัฒนาแอพพลิเคชันด้านการท่องเที่ยว)</a:t>
            </a:r>
          </a:p>
          <a:p>
            <a:pPr marL="557199" lvl="1" indent="-214308" defTabSz="342892">
              <a:spcBef>
                <a:spcPts val="750"/>
              </a:spcBef>
              <a:buClr>
                <a:srgbClr val="E78712"/>
              </a:buClr>
              <a:defRPr/>
            </a:pPr>
            <a:r>
              <a:rPr lang="th-TH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พ.ศ. </a:t>
            </a:r>
            <a:r>
              <a:rPr lang="en-US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2551- 2561</a:t>
            </a:r>
            <a:endParaRPr lang="th-TH" sz="21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57228" lvl="2" indent="-171446" defTabSz="342892">
              <a:spcBef>
                <a:spcPts val="750"/>
              </a:spcBef>
              <a:buClr>
                <a:srgbClr val="E78712"/>
              </a:buClr>
              <a:defRPr/>
            </a:pPr>
            <a:r>
              <a:rPr lang="en-US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หัวหน้างานพัฒนาซอฟต์แวร์ สำนักวิทยบริการและเทคโนโลยีสารสนเทศมหาวิทยาลัยเทคโนโลยีราชมงคลพระนคร</a:t>
            </a:r>
          </a:p>
          <a:p>
            <a:pPr marL="557213" lvl="1" indent="-171446" defTabSz="342900">
              <a:spcBef>
                <a:spcPts val="750"/>
              </a:spcBef>
              <a:buClr>
                <a:srgbClr val="E78712"/>
              </a:buClr>
            </a:pPr>
            <a:r>
              <a:rPr lang="th-TH" sz="16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พ.ศ.</a:t>
            </a:r>
            <a:r>
              <a:rPr lang="en-US" sz="16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2561 – </a:t>
            </a:r>
            <a:r>
              <a:rPr lang="th-TH" sz="16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  <a:p>
            <a:pPr marL="857250" lvl="2" indent="-171450" defTabSz="342900">
              <a:spcBef>
                <a:spcPts val="750"/>
              </a:spcBef>
              <a:buClr>
                <a:srgbClr val="E78712"/>
              </a:buClr>
            </a:pPr>
            <a:r>
              <a:rPr lang="th-TH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อาจารย์แผนกการศึกษา กองวิทยาการศูนย์ไซเบอร์ทหาร กองบัญชาการกองทัพไทย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09E3B-C600-44EE-AC33-C7B00F257C50}"/>
              </a:ext>
            </a:extLst>
          </p:cNvPr>
          <p:cNvSpPr/>
          <p:nvPr/>
        </p:nvSpPr>
        <p:spPr>
          <a:xfrm>
            <a:off x="1901213" y="4690005"/>
            <a:ext cx="8258593" cy="2068259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>
            <a:spAutoFit/>
          </a:bodyPr>
          <a:lstStyle/>
          <a:p>
            <a:pPr defTabSz="685783">
              <a:lnSpc>
                <a:spcPct val="107000"/>
              </a:lnSpc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Certificate</a:t>
            </a:r>
          </a:p>
          <a:p>
            <a:pPr defTabSz="685783">
              <a:lnSpc>
                <a:spcPct val="107000"/>
              </a:lnSpc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CompTIA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Classroom Trainer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CTT+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Project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A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Network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Security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</a:t>
            </a: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defTabSz="685783">
              <a:lnSpc>
                <a:spcPct val="107000"/>
              </a:lnSpc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ORACLE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Oracle Database 11g Administrator Certified Associate</a:t>
            </a: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defTabSz="685783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ADOBE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Visual Communication using Adobe Photoshop® CS6</a:t>
            </a:r>
            <a:br>
              <a:rPr 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NSTDA 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(สวทช):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Information Technology Professionals Examination Council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ITPEC</a:t>
            </a:r>
            <a:b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Certified Trainer, Microsoft Certified Solution </a:t>
            </a:r>
            <a:r>
              <a:rPr lang="en-US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Exapert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47321" y="2161236"/>
            <a:ext cx="700628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3164768-4C6D-4AD0-B73F-991535EED6A8}"/>
              </a:ext>
            </a:extLst>
          </p:cNvPr>
          <p:cNvSpPr txBox="1">
            <a:spLocks/>
          </p:cNvSpPr>
          <p:nvPr/>
        </p:nvSpPr>
        <p:spPr>
          <a:xfrm>
            <a:off x="2139593" y="110948"/>
            <a:ext cx="7886700" cy="4170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>
                <a:solidFill>
                  <a:prstClr val="black"/>
                </a:solidFill>
                <a:latin typeface="Gill Sans MT" panose="020B0502020104020203"/>
                <a:cs typeface="Angsana New" panose="02020603050405020304" pitchFamily="18" charset="-34"/>
              </a:rPr>
              <a:t>ผู้สอน </a:t>
            </a: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82667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7D98-62E1-4C4E-BDE2-2D063E54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</a:t>
            </a:r>
            <a:r>
              <a:rPr lang="th-TH" dirty="0"/>
              <a:t>เปิด </a:t>
            </a:r>
            <a:r>
              <a:rPr lang="en-US" dirty="0"/>
              <a:t>Visual Studio Code </a:t>
            </a:r>
            <a:r>
              <a:rPr lang="th-TH" dirty="0"/>
              <a:t>ขึ้นมา เพื่อแก้ไข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58BB8-CCAF-4198-BB80-02F68871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93447-78ED-4F87-A2A2-88B2F873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0" y="1376103"/>
            <a:ext cx="6230339" cy="4490224"/>
          </a:xfrm>
          <a:prstGeom prst="rect">
            <a:avLst/>
          </a:prstGeom>
        </p:spPr>
      </p:pic>
      <p:pic>
        <p:nvPicPr>
          <p:cNvPr id="3074" name="Picture 2" descr="C:\Users\SOKU_A~1\AppData\Local\Temp\SNAGHTML14be2631.PNG">
            <a:extLst>
              <a:ext uri="{FF2B5EF4-FFF2-40B4-BE49-F238E27FC236}">
                <a16:creationId xmlns:a16="http://schemas.microsoft.com/office/drawing/2014/main" id="{3B4C6463-7B2A-4607-88D8-60D51B92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26" y="2949329"/>
            <a:ext cx="4692872" cy="291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8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2BD5-F323-425E-9EA8-207B754A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 Install Android Studio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F8E5-D6A9-4393-A8E2-9CC23CA1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https://developer.android.com/studio</a:t>
            </a:r>
            <a:r>
              <a:rPr lang="en-US" dirty="0"/>
              <a:t> </a:t>
            </a:r>
            <a:r>
              <a:rPr lang="th-TH" dirty="0"/>
              <a:t>ดาวน์โหลดแล้ว </a:t>
            </a:r>
            <a:r>
              <a:rPr lang="en-US" dirty="0"/>
              <a:t>install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B9F4E-B696-4DE5-99A5-A538AE53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39" y="2648974"/>
            <a:ext cx="4691796" cy="229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C:\Users\SOKU_A~1\AppData\Local\Temp\SNAGHTML14c16a02.PNG">
            <a:extLst>
              <a:ext uri="{FF2B5EF4-FFF2-40B4-BE49-F238E27FC236}">
                <a16:creationId xmlns:a16="http://schemas.microsoft.com/office/drawing/2014/main" id="{3E3B28AE-6636-4BAB-92E6-419AD0F4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46" y="2515097"/>
            <a:ext cx="5581808" cy="434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9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1EB6-8AF6-47E9-9BB8-93889829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</a:t>
            </a:r>
            <a:r>
              <a:rPr lang="th-TH" dirty="0"/>
              <a:t>ให้ </a:t>
            </a:r>
            <a:r>
              <a:rPr lang="en-US" dirty="0"/>
              <a:t>run flutter </a:t>
            </a:r>
            <a:r>
              <a:rPr lang="th-TH" dirty="0"/>
              <a:t>บน</a:t>
            </a:r>
            <a:r>
              <a:rPr lang="en-US" dirty="0"/>
              <a:t> emulator</a:t>
            </a:r>
            <a:r>
              <a:rPr lang="th-TH" dirty="0"/>
              <a:t> ที่เปิดขึ้น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AA53-1C8B-478C-AA15-4B83C8E2F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10" y="1568048"/>
            <a:ext cx="10515600" cy="3895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th-TH" dirty="0"/>
              <a:t>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ชี้ไป </a:t>
            </a:r>
            <a:r>
              <a:rPr lang="en-US" dirty="0"/>
              <a:t>c:\app_flutter\myapp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9D7EF-E980-4B8D-9E0E-AACE406A9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09" y="1954105"/>
            <a:ext cx="5609524" cy="22285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F78FC-E09A-437A-8779-DA35FFD64EAF}"/>
              </a:ext>
            </a:extLst>
          </p:cNvPr>
          <p:cNvSpPr txBox="1">
            <a:spLocks/>
          </p:cNvSpPr>
          <p:nvPr/>
        </p:nvSpPr>
        <p:spPr>
          <a:xfrm>
            <a:off x="887570" y="4244707"/>
            <a:ext cx="10515600" cy="389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พิมพ์ </a:t>
            </a:r>
            <a:r>
              <a:rPr lang="en-US" dirty="0"/>
              <a:t>flutter run</a:t>
            </a:r>
            <a:endParaRPr lang="th-TH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EE110-DF62-4C47-8923-E17CB153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75" y="4551649"/>
            <a:ext cx="4198513" cy="2195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83C80-41D0-407F-8C95-7F881E42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34" y="4555859"/>
            <a:ext cx="3014100" cy="217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8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974-2324-4295-9395-4BC194BF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74" y="107549"/>
            <a:ext cx="10515600" cy="781094"/>
          </a:xfrm>
        </p:spPr>
        <p:txBody>
          <a:bodyPr/>
          <a:lstStyle/>
          <a:p>
            <a:r>
              <a:rPr lang="th-TH" dirty="0"/>
              <a:t>พร้อมสำหรับการสร้างแอพแล้ว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1EC9-D257-43D6-94CE-65F886BA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E9081-258C-47BB-9D93-3160E5F8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10" y="884847"/>
            <a:ext cx="10590476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E7C4-D4CA-48D6-ADB1-BABB7CDC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4AD2-A0E6-4B67-B0D9-D795D4A6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63F93-B7B7-4ED6-884A-50BEB19E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22"/>
            <a:ext cx="12192000" cy="67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AF35-1F75-4AE1-86DA-E2FE7847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520"/>
          </a:xfrm>
        </p:spPr>
        <p:txBody>
          <a:bodyPr/>
          <a:lstStyle/>
          <a:p>
            <a:r>
              <a:rPr lang="th-TH" dirty="0"/>
              <a:t>ลบ</a:t>
            </a:r>
            <a:r>
              <a:rPr lang="en-US" dirty="0"/>
              <a:t> Code</a:t>
            </a:r>
            <a:r>
              <a:rPr lang="th-TH" dirty="0"/>
              <a:t>ทั้งหมดให้เหลือแค่ </a:t>
            </a:r>
            <a:r>
              <a:rPr lang="en-US" dirty="0"/>
              <a:t>void main </a:t>
            </a:r>
            <a:r>
              <a:rPr lang="th-TH" dirty="0"/>
              <a:t>แล้วพิมพ์ด้านหลัง </a:t>
            </a:r>
            <a:r>
              <a:rPr lang="en-US" dirty="0"/>
              <a:t>=&gt;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E164-8C57-453C-AE79-DFFA232EF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3074-381F-4719-897E-DA54B4BA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8" y="1376284"/>
            <a:ext cx="10058293" cy="53271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D7DEEC-298A-4E36-88BB-19451E6C62D3}"/>
              </a:ext>
            </a:extLst>
          </p:cNvPr>
          <p:cNvSpPr/>
          <p:nvPr/>
        </p:nvSpPr>
        <p:spPr>
          <a:xfrm>
            <a:off x="10573555" y="1545465"/>
            <a:ext cx="1489656" cy="8757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MaterailApp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26A962-4E99-472A-9AE6-DBF66801E912}"/>
              </a:ext>
            </a:extLst>
          </p:cNvPr>
          <p:cNvSpPr/>
          <p:nvPr/>
        </p:nvSpPr>
        <p:spPr>
          <a:xfrm>
            <a:off x="10584289" y="2856965"/>
            <a:ext cx="1489656" cy="8757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 Center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2C130C-F208-46F1-B949-9293057C72CD}"/>
              </a:ext>
            </a:extLst>
          </p:cNvPr>
          <p:cNvSpPr/>
          <p:nvPr/>
        </p:nvSpPr>
        <p:spPr>
          <a:xfrm>
            <a:off x="10595021" y="4091189"/>
            <a:ext cx="1489656" cy="87576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F98C29-9EB0-4D4C-80CC-49E12EA42DAF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1318383" y="2421228"/>
            <a:ext cx="10734" cy="435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4940E9-6010-4671-B5BD-D15631B09BC6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1339849" y="3657600"/>
            <a:ext cx="6438" cy="433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5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4E1CA-E9D0-4360-813D-0667B804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97" y="330175"/>
            <a:ext cx="6762503" cy="1302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4E536-99DD-463B-90C5-C644464E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38" y="1700010"/>
            <a:ext cx="5078493" cy="50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D29-2FE4-4656-B432-F4A83AC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Project </a:t>
            </a:r>
            <a:r>
              <a:rPr lang="th-TH" dirty="0"/>
              <a:t>บน </a:t>
            </a:r>
            <a:r>
              <a:rPr lang="en-US" dirty="0"/>
              <a:t>Android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0891-8DFB-4084-B390-DD48640D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/>
              <a:t>Android Studio </a:t>
            </a:r>
            <a:r>
              <a:rPr lang="th-TH" dirty="0"/>
              <a:t>ขึ้นมาแล้วไป </a:t>
            </a:r>
            <a:r>
              <a:rPr lang="en-US" dirty="0"/>
              <a:t>Config-&gt;Setting-&gt;plugin </a:t>
            </a:r>
            <a:r>
              <a:rPr lang="th-TH" dirty="0"/>
              <a:t>ทำการ </a:t>
            </a:r>
            <a:r>
              <a:rPr lang="en-US" dirty="0"/>
              <a:t>Install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4961E-8623-4081-B4CD-59D84677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2" y="1639203"/>
            <a:ext cx="5579644" cy="4014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BA490-B6BE-47CC-B88B-8B0AC081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07" y="2794716"/>
            <a:ext cx="5474074" cy="390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B8850-A7F3-4A89-8D8E-E8085C0040A6}"/>
              </a:ext>
            </a:extLst>
          </p:cNvPr>
          <p:cNvSpPr txBox="1"/>
          <p:nvPr/>
        </p:nvSpPr>
        <p:spPr>
          <a:xfrm>
            <a:off x="6478074" y="1957589"/>
            <a:ext cx="5357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หลังจากนั้นให้ 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 Project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 Flutter Application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แล้วตั้งค่าตามภาพด้านล่าง</a:t>
            </a:r>
            <a:endParaRPr lang="en-US" sz="24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6883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757-3EF6-4C15-94BF-3852AE66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Project </a:t>
            </a:r>
            <a:r>
              <a:rPr lang="th-TH" dirty="0"/>
              <a:t>บน </a:t>
            </a:r>
            <a:r>
              <a:rPr lang="en-US" dirty="0"/>
              <a:t>Android 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39AF3-B6E9-4252-9D19-CDE9B0879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56"/>
          <a:stretch/>
        </p:blipFill>
        <p:spPr>
          <a:xfrm>
            <a:off x="6117464" y="2614409"/>
            <a:ext cx="5968998" cy="4131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797D6-8E84-4D38-B84C-4A72B8E3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0" y="1200849"/>
            <a:ext cx="5718220" cy="40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8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71B-8AA1-4BBC-8F3D-128E9827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65125"/>
            <a:ext cx="115062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Studio</a:t>
            </a:r>
            <a:r>
              <a:rPr lang="th-TH" dirty="0"/>
              <a:t> เปลี่ยนสี </a:t>
            </a:r>
            <a:r>
              <a:rPr lang="en-US" dirty="0"/>
              <a:t>theme </a:t>
            </a:r>
            <a:r>
              <a:rPr lang="th-TH" dirty="0"/>
              <a:t>ให้เป็นสีดำเพื่อจะเขียนโค้ดสบายตา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CFAF-828A-4BE1-8BEA-0288EDD03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ไปที่เมนู </a:t>
            </a:r>
            <a:r>
              <a:rPr lang="en-US" dirty="0"/>
              <a:t>File-&gt;Settings-&gt;Color Schema-&gt;</a:t>
            </a:r>
            <a:r>
              <a:rPr lang="en-US" dirty="0" err="1"/>
              <a:t>Darcula</a:t>
            </a:r>
            <a:endParaRPr lang="en-US" dirty="0"/>
          </a:p>
        </p:txBody>
      </p:sp>
      <p:pic>
        <p:nvPicPr>
          <p:cNvPr id="1026" name="Picture 2" descr="C:\Users\SOKU_A~1\AppData\Local\Temp\SNAGHTML1a020f80.PNG">
            <a:extLst>
              <a:ext uri="{FF2B5EF4-FFF2-40B4-BE49-F238E27FC236}">
                <a16:creationId xmlns:a16="http://schemas.microsoft.com/office/drawing/2014/main" id="{2903BABF-A7AD-4CFB-8444-995CD62F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9" y="1783724"/>
            <a:ext cx="2420906" cy="198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F727F-139B-4F5D-980F-0DE0BA2D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2" r="41539" b="50511"/>
          <a:stretch/>
        </p:blipFill>
        <p:spPr>
          <a:xfrm>
            <a:off x="180305" y="4227789"/>
            <a:ext cx="3863662" cy="2391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248EC-2E63-4C9B-98DA-BCBDAA2D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56" y="1845425"/>
            <a:ext cx="7051498" cy="4851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01738F-FD7A-42F4-9F7C-5BDEBBD04B95}"/>
              </a:ext>
            </a:extLst>
          </p:cNvPr>
          <p:cNvCxnSpPr>
            <a:cxnSpLocks/>
          </p:cNvCxnSpPr>
          <p:nvPr/>
        </p:nvCxnSpPr>
        <p:spPr>
          <a:xfrm>
            <a:off x="1300766" y="3928056"/>
            <a:ext cx="0" cy="296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29708C-C240-4324-9780-7F86C23B0223}"/>
              </a:ext>
            </a:extLst>
          </p:cNvPr>
          <p:cNvCxnSpPr>
            <a:cxnSpLocks/>
          </p:cNvCxnSpPr>
          <p:nvPr/>
        </p:nvCxnSpPr>
        <p:spPr>
          <a:xfrm>
            <a:off x="4134118" y="5151550"/>
            <a:ext cx="6181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9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D75C-2484-4287-BB29-CD14B246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จุดประสงค์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21F-B315-4211-BF89-641749EC1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094" y="1085880"/>
            <a:ext cx="8512935" cy="38209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dirty="0"/>
              <a:t>เพื่อให้นักศึกษาเข้าใจหลักการเกี่ยวกับการออกแบบพัฒนาแอพพลิเคชันบนอุปกรณ์เคลื่อนที่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th-TH" dirty="0"/>
              <a:t>เพื่อให้นักศึกษาเข้าใจโครงสร้างของสถาปัตยกรรมการออกแบบแอพ บนระบบปฏิบัติการ </a:t>
            </a:r>
            <a:r>
              <a:rPr lang="en-US" dirty="0"/>
              <a:t>android </a:t>
            </a:r>
            <a:r>
              <a:rPr lang="th-TH" dirty="0"/>
              <a:t>และ </a:t>
            </a:r>
            <a:r>
              <a:rPr lang="en-US" dirty="0" err="1"/>
              <a:t>ios</a:t>
            </a:r>
            <a:endParaRPr lang="th-TH" dirty="0"/>
          </a:p>
          <a:p>
            <a:pPr marL="514350" indent="-514350">
              <a:buFont typeface="+mj-lt"/>
              <a:buAutoNum type="arabicPeriod"/>
            </a:pPr>
            <a:r>
              <a:rPr lang="th-TH" dirty="0"/>
              <a:t>เพื่อให้นักศึกษามารถประยุกต์ใช้งาน </a:t>
            </a:r>
            <a:r>
              <a:rPr lang="en-US" dirty="0"/>
              <a:t>Flutter</a:t>
            </a:r>
            <a:r>
              <a:rPr lang="th-TH" dirty="0"/>
              <a:t> </a:t>
            </a:r>
            <a:r>
              <a:rPr lang="en-US" dirty="0"/>
              <a:t>Framework </a:t>
            </a:r>
            <a:r>
              <a:rPr lang="th-TH" dirty="0"/>
              <a:t>ด้วยภาษา </a:t>
            </a:r>
            <a:r>
              <a:rPr lang="en-US" dirty="0"/>
              <a:t>Dart </a:t>
            </a:r>
            <a:r>
              <a:rPr lang="th-TH" dirty="0"/>
              <a:t>ในการพัฒนาแอพพลิเคชันบนอุปกรณ์เคลื่อนที่</a:t>
            </a:r>
          </a:p>
          <a:p>
            <a:pPr marL="514350" indent="-514350">
              <a:buFont typeface="+mj-lt"/>
              <a:buAutoNum type="arabicPeriod"/>
            </a:pP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E393-8FE8-4A5B-8887-15240039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ตัวอย่างแรกสร้าง </a:t>
            </a:r>
            <a:r>
              <a:rPr lang="en-US" dirty="0" err="1"/>
              <a:t>Appbar</a:t>
            </a:r>
            <a:r>
              <a:rPr lang="en-US" dirty="0"/>
              <a:t> </a:t>
            </a:r>
            <a:r>
              <a:rPr lang="th-TH" dirty="0"/>
              <a:t>สร้าง </a:t>
            </a:r>
            <a:r>
              <a:rPr lang="en-US" dirty="0"/>
              <a:t>Content </a:t>
            </a:r>
            <a:r>
              <a:rPr lang="th-TH" dirty="0"/>
              <a:t>สร้างปุ้มกด </a:t>
            </a:r>
            <a:r>
              <a:rPr lang="en-US" dirty="0"/>
              <a:t>Like</a:t>
            </a:r>
          </a:p>
        </p:txBody>
      </p:sp>
      <p:pic>
        <p:nvPicPr>
          <p:cNvPr id="2050" name="Picture 2" descr="C:\Users\SOKU_A~1\AppData\Local\Temp\SNAGHTML1a29aa99.PNG">
            <a:extLst>
              <a:ext uri="{FF2B5EF4-FFF2-40B4-BE49-F238E27FC236}">
                <a16:creationId xmlns:a16="http://schemas.microsoft.com/office/drawing/2014/main" id="{CF557A94-F862-43AE-B39C-73E282DB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26374"/>
            <a:ext cx="9232900" cy="550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9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B622-EC9F-4772-B9A3-95BF7C5D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การใช้ </a:t>
            </a:r>
            <a:r>
              <a:rPr lang="en-US" dirty="0"/>
              <a:t>Scaffold()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DCAA-3844-4D99-B753-9E23C81F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Scaffold() </a:t>
            </a:r>
            <a:r>
              <a:rPr lang="th-TH" dirty="0"/>
              <a:t>คือ </a:t>
            </a:r>
            <a:r>
              <a:rPr lang="en-US" dirty="0"/>
              <a:t>widget </a:t>
            </a:r>
            <a:r>
              <a:rPr lang="th-TH" dirty="0"/>
              <a:t>ที่ช่วยให้เราออกแบบแอพได้สวยงามมี </a:t>
            </a:r>
            <a:r>
              <a:rPr lang="en-US" dirty="0"/>
              <a:t>element </a:t>
            </a:r>
            <a:r>
              <a:rPr lang="th-TH" dirty="0"/>
              <a:t>ให้เลือกใช้มากมายเช่นปุ่มที่ลอยอยู่ตรงหน้าจอ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2BB8A-4539-430F-A092-60C7FF0D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4" y="1803042"/>
            <a:ext cx="6484342" cy="4715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8D262-FCEB-4734-8009-070DC001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18" y="1734196"/>
            <a:ext cx="5071953" cy="33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8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06E-FB77-4D67-8A21-052234C2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Scaffold() </a:t>
            </a:r>
            <a:r>
              <a:rPr lang="th-TH" dirty="0"/>
              <a:t>สร้าง </a:t>
            </a:r>
            <a:r>
              <a:rPr lang="en-US" dirty="0" err="1"/>
              <a:t>AppBar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4B33-B6F9-4B9D-BB25-42A61362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5177306"/>
            <a:ext cx="11455400" cy="138859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https://api.flutter.dev/flutter/material/AppBar-class.html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th-TH" dirty="0">
                <a:solidFill>
                  <a:srgbClr val="FF0000"/>
                </a:solidFill>
              </a:rPr>
              <a:t>สามารถดูสีได้ที่ </a:t>
            </a:r>
            <a:r>
              <a:rPr lang="en-US" dirty="0">
                <a:solidFill>
                  <a:srgbClr val="FF0000"/>
                </a:solidFill>
              </a:rPr>
              <a:t>https://material.io/design/color/the-color-system.html#tools-for-picking-colors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560BD-5414-421B-942D-178C969A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9" y="1136362"/>
            <a:ext cx="6104270" cy="3989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57D86-BE6B-4001-A9A8-EE28E5F13533}"/>
              </a:ext>
            </a:extLst>
          </p:cNvPr>
          <p:cNvSpPr txBox="1"/>
          <p:nvPr/>
        </p:nvSpPr>
        <p:spPr>
          <a:xfrm>
            <a:off x="7018707" y="2086377"/>
            <a:ext cx="4610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Appbar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จะมี 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Properties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ให้แก้ไขได้เยอะมาก เช่นใส่ข้อความ เปลี่ยนสี </a:t>
            </a:r>
            <a:r>
              <a:rPr lang="en-US" sz="24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BackGround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icon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172D4-7A22-4D60-B728-4C02A75B3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668" y="3670240"/>
            <a:ext cx="5512715" cy="139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8207D-F7B9-4613-98D4-5F98709B75C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324026" y="2962141"/>
            <a:ext cx="0" cy="708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98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9368-3AA1-4D96-A287-6E520682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Body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F3CF-668B-4FFC-A995-958C57377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ECEA8-460E-4B89-A80D-5E7C8406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9" y="1457589"/>
            <a:ext cx="10600000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5FD4-D3B8-4447-9600-C7C06A77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Body </a:t>
            </a:r>
            <a:r>
              <a:rPr lang="th-TH" dirty="0"/>
              <a:t>การแทรก </a:t>
            </a:r>
            <a:r>
              <a:rPr lang="en-US" dirty="0"/>
              <a:t>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DFEFB2-9633-4188-B2BF-6BF507005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59" y="1203572"/>
            <a:ext cx="8695027" cy="53594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D1F606E-011F-4CA5-AF5A-CAD4F58F2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180" y="3297238"/>
            <a:ext cx="4597758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NetworkImage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'https://www.w3schools.com/w3css/img_lights.jpg'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5FD4-D3B8-4447-9600-C7C06A77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Body Image </a:t>
            </a:r>
            <a:r>
              <a:rPr lang="th-TH" sz="3600" dirty="0"/>
              <a:t>ถ้าต้องการให้อยู่กึงกลางจะต้องใช้ </a:t>
            </a:r>
            <a:r>
              <a:rPr lang="en-US" sz="3600" dirty="0"/>
              <a:t>Center Widget </a:t>
            </a:r>
            <a:r>
              <a:rPr lang="th-TH" sz="3600" dirty="0"/>
              <a:t>แล้วสร้าง </a:t>
            </a:r>
            <a:r>
              <a:rPr lang="en-US" sz="3600" dirty="0"/>
              <a:t>Child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FC297-FE6B-48B8-961F-7C99C2CF0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CD7A-966C-44DA-8A7C-919E28DD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2" y="1108884"/>
            <a:ext cx="10548919" cy="56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0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962-312B-4A00-BBA8-397FD702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กรณีที่ต้องการเอารูปภาพมาใส่ไว้ใน </a:t>
            </a:r>
            <a:r>
              <a:rPr lang="en-US" dirty="0"/>
              <a:t>app </a:t>
            </a:r>
            <a:r>
              <a:rPr lang="th-TH" dirty="0"/>
              <a:t>เลย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5755-816B-4CF9-BE37-480D82B6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ในกรณีนี้จะต้องไปเปิดใช้งานในไฟล์ </a:t>
            </a:r>
            <a:r>
              <a:rPr lang="en-US" sz="2400" dirty="0" err="1"/>
              <a:t>pubspec.yaml</a:t>
            </a:r>
            <a:r>
              <a:rPr lang="en-US" sz="2400" dirty="0"/>
              <a:t> </a:t>
            </a:r>
            <a:r>
              <a:rPr lang="th-TH" sz="2400" dirty="0"/>
              <a:t>(</a:t>
            </a:r>
            <a:r>
              <a:rPr lang="en-US" sz="2400" dirty="0"/>
              <a:t>YAML </a:t>
            </a:r>
            <a:r>
              <a:rPr lang="th-TH" sz="2400" dirty="0"/>
              <a:t>เป็น </a:t>
            </a:r>
            <a:r>
              <a:rPr lang="en-US" sz="2400" dirty="0"/>
              <a:t>markup language </a:t>
            </a:r>
            <a:r>
              <a:rPr lang="th-TH" sz="2400" dirty="0"/>
              <a:t>คล้ายๆ ภาษา </a:t>
            </a:r>
            <a:r>
              <a:rPr lang="en-US" sz="2400" dirty="0"/>
              <a:t>html </a:t>
            </a:r>
            <a:r>
              <a:rPr lang="th-TH" sz="2400" dirty="0"/>
              <a:t>ที่สำหรับใช้ </a:t>
            </a:r>
            <a:r>
              <a:rPr lang="en-US" sz="2400" dirty="0"/>
              <a:t>config </a:t>
            </a:r>
            <a:r>
              <a:rPr lang="th-TH" sz="2400" dirty="0"/>
              <a:t>เป็นภาษาที่มนุษย์เข้าใจง่าย แต่เครื่องคอมพิวเตอร์จะต้องแปลงก่อน) ไปเปิด</a:t>
            </a:r>
            <a:r>
              <a:rPr lang="en-US" sz="2400" dirty="0"/>
              <a:t> comment </a:t>
            </a:r>
            <a:r>
              <a:rPr lang="th-TH" sz="2400" dirty="0"/>
              <a:t>ในส่วนของ </a:t>
            </a:r>
            <a:r>
              <a:rPr lang="en-US" sz="2400" dirty="0"/>
              <a:t>asset </a:t>
            </a:r>
            <a:r>
              <a:rPr lang="th-TH" sz="2400" dirty="0"/>
              <a:t>เพื่อให้โปรแกรมรู้จัก และกด </a:t>
            </a:r>
            <a:r>
              <a:rPr lang="en-US" sz="2400" dirty="0"/>
              <a:t>pub get </a:t>
            </a:r>
            <a:r>
              <a:rPr lang="th-TH" sz="2400" dirty="0"/>
              <a:t>เพื่อให้ </a:t>
            </a:r>
            <a:r>
              <a:rPr lang="en-US" sz="2400" dirty="0"/>
              <a:t>update </a:t>
            </a:r>
            <a:r>
              <a:rPr lang="th-TH" sz="2400" dirty="0"/>
              <a:t>ค่า</a:t>
            </a:r>
            <a:r>
              <a:rPr lang="en-US" sz="2400" dirty="0"/>
              <a:t> config </a:t>
            </a:r>
            <a:endParaRPr lang="th-TH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F6270-38E6-4D88-8F82-2EE76E86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53" y="2440075"/>
            <a:ext cx="5605447" cy="243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C00EE-3CAD-4E81-982A-F15C8CC9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7" y="2484734"/>
            <a:ext cx="5330758" cy="311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8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962-312B-4A00-BBA8-397FD702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กรณีที่ต้องการเอารูปภาพมาใส่ไว้ใน </a:t>
            </a:r>
            <a:r>
              <a:rPr lang="en-US" dirty="0"/>
              <a:t>app </a:t>
            </a:r>
            <a:r>
              <a:rPr lang="th-TH" dirty="0"/>
              <a:t>เลย (ต่อ)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03E55-879E-45F6-B5D6-A384AFB7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32" y="1637792"/>
            <a:ext cx="6082936" cy="279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0BFFBB-79FB-43B0-ABB3-508C0EFD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06500"/>
            <a:ext cx="11455400" cy="1356226"/>
          </a:xfrm>
        </p:spPr>
        <p:txBody>
          <a:bodyPr>
            <a:normAutofit/>
          </a:bodyPr>
          <a:lstStyle/>
          <a:p>
            <a:r>
              <a:rPr lang="th-TH" sz="2400" dirty="0"/>
              <a:t>เอา </a:t>
            </a:r>
            <a:r>
              <a:rPr lang="en-US" sz="2400" dirty="0"/>
              <a:t># </a:t>
            </a:r>
            <a:r>
              <a:rPr lang="th-TH" sz="2400" dirty="0"/>
              <a:t>ออก เพื่อเปิดใช้งาน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580A5-8FDD-4691-AFA4-50E74230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3797842"/>
            <a:ext cx="7404276" cy="27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62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962-312B-4A00-BBA8-397FD702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กรณีที่ต้องการเอารูปภาพมาใส่ไว้ใน </a:t>
            </a:r>
            <a:r>
              <a:rPr lang="en-US" dirty="0"/>
              <a:t>app </a:t>
            </a:r>
            <a:r>
              <a:rPr lang="th-TH" dirty="0"/>
              <a:t>เลย (ต่อ)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0BFFBB-79FB-43B0-ABB3-508C0EFD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06500"/>
            <a:ext cx="11455400" cy="1356226"/>
          </a:xfrm>
        </p:spPr>
        <p:txBody>
          <a:bodyPr>
            <a:normAutofit/>
          </a:bodyPr>
          <a:lstStyle/>
          <a:p>
            <a:r>
              <a:rPr lang="th-TH" sz="2400" dirty="0"/>
              <a:t>กลับมาแก้ไขโค้ดในไฟล์ </a:t>
            </a:r>
            <a:r>
              <a:rPr lang="en-US" sz="2400" dirty="0"/>
              <a:t>lib/</a:t>
            </a:r>
            <a:r>
              <a:rPr lang="en-US" sz="2400" dirty="0" err="1"/>
              <a:t>main.dart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E112B-8695-42FA-9F1A-68B7E8B1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1" y="1545599"/>
            <a:ext cx="10552165" cy="5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1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C5CD-DBB9-4FC0-B5AF-BE718900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icon </a:t>
            </a:r>
            <a:r>
              <a:rPr lang="th-TH" dirty="0"/>
              <a:t>บน </a:t>
            </a:r>
            <a:r>
              <a:rPr lang="en-US" dirty="0" err="1"/>
              <a:t>ios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/>
              <a:t>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81A44-7BD6-48D8-85C2-3EC8232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หารูป </a:t>
            </a:r>
            <a:r>
              <a:rPr lang="en-US" dirty="0"/>
              <a:t>icon </a:t>
            </a:r>
            <a:r>
              <a:rPr lang="th-TH" dirty="0"/>
              <a:t>ที่ต้องการหรือไปดาวน์โหลดมาจากเว็บ </a:t>
            </a:r>
            <a:r>
              <a:rPr lang="en-US" dirty="0" err="1"/>
              <a:t>iconarchive</a:t>
            </a:r>
            <a:r>
              <a:rPr lang="en-US" dirty="0"/>
              <a:t> </a:t>
            </a:r>
            <a:r>
              <a:rPr lang="th-TH" dirty="0"/>
              <a:t>นามสกุล </a:t>
            </a:r>
            <a:r>
              <a:rPr lang="en-US" dirty="0" err="1"/>
              <a:t>png</a:t>
            </a:r>
            <a:r>
              <a:rPr lang="en-US" dirty="0"/>
              <a:t> </a:t>
            </a:r>
            <a:endParaRPr lang="th-TH" dirty="0"/>
          </a:p>
          <a:p>
            <a:r>
              <a:rPr lang="th-TH" dirty="0"/>
              <a:t>ใน </a:t>
            </a:r>
            <a:r>
              <a:rPr lang="en-US" dirty="0"/>
              <a:t>android studio </a:t>
            </a:r>
            <a:r>
              <a:rPr lang="th-TH" dirty="0"/>
              <a:t>เลือก </a:t>
            </a:r>
            <a:r>
              <a:rPr lang="en-US" dirty="0"/>
              <a:t>android-&gt;app-&gt;</a:t>
            </a:r>
            <a:r>
              <a:rPr lang="en-US" dirty="0" err="1"/>
              <a:t>src</a:t>
            </a:r>
            <a:r>
              <a:rPr lang="en-US" dirty="0"/>
              <a:t>-&gt;main-&gt;res </a:t>
            </a:r>
            <a:r>
              <a:rPr lang="th-TH" dirty="0"/>
              <a:t>แล้วคลิ้กขวาที่ </a:t>
            </a:r>
            <a:r>
              <a:rPr lang="en-US" dirty="0"/>
              <a:t>res </a:t>
            </a:r>
            <a:r>
              <a:rPr lang="th-TH" dirty="0"/>
              <a:t>เลือก </a:t>
            </a:r>
            <a:r>
              <a:rPr lang="en-US" dirty="0"/>
              <a:t>new </a:t>
            </a:r>
            <a:r>
              <a:rPr lang="th-TH" dirty="0"/>
              <a:t>เลือก </a:t>
            </a:r>
            <a:r>
              <a:rPr lang="en-US" dirty="0"/>
              <a:t>image assets</a:t>
            </a:r>
          </a:p>
          <a:p>
            <a:r>
              <a:rPr lang="th-TH" dirty="0"/>
              <a:t>ให้เลือกไฟล์ </a:t>
            </a:r>
            <a:r>
              <a:rPr lang="en-US" dirty="0"/>
              <a:t>icon </a:t>
            </a:r>
            <a:r>
              <a:rPr lang="th-TH" dirty="0"/>
              <a:t>ที่จะสร้าง แล้วปรับขนาดดูภาพจากช่องด้านขวา แล้วก็กด </a:t>
            </a:r>
            <a:r>
              <a:rPr lang="en-US" dirty="0"/>
              <a:t>next -&gt; finish </a:t>
            </a:r>
            <a:r>
              <a:rPr lang="th-TH" dirty="0"/>
              <a:t>แล้วรอง </a:t>
            </a:r>
            <a:r>
              <a:rPr lang="en-US" dirty="0"/>
              <a:t>run </a:t>
            </a:r>
            <a:r>
              <a:rPr lang="th-TH" dirty="0"/>
              <a:t>ดู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0E110-0624-45D2-A288-66994EC7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061" y="2625791"/>
            <a:ext cx="2246904" cy="416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92092-691A-404E-BA0D-2890C661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7" y="2650718"/>
            <a:ext cx="7834184" cy="41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9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2275-CDEB-4311-A51C-B41F2446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แผนการสอน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8A86-6E47-4619-8F0A-FB30D409B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25" y="978795"/>
            <a:ext cx="11346526" cy="6104586"/>
          </a:xfrm>
        </p:spPr>
        <p:txBody>
          <a:bodyPr>
            <a:normAutofit/>
          </a:bodyPr>
          <a:lstStyle/>
          <a:p>
            <a:r>
              <a:rPr lang="th-TH" sz="1600" b="1" dirty="0">
                <a:solidFill>
                  <a:srgbClr val="C00000"/>
                </a:solidFill>
              </a:rPr>
              <a:t>สัปดาห์ที่ </a:t>
            </a:r>
            <a:r>
              <a:rPr lang="en-US" sz="1600" b="1" dirty="0">
                <a:solidFill>
                  <a:srgbClr val="C00000"/>
                </a:solidFill>
              </a:rPr>
              <a:t>1 (12 </a:t>
            </a:r>
            <a:r>
              <a:rPr lang="th-TH" sz="1600" b="1" dirty="0">
                <a:solidFill>
                  <a:srgbClr val="C00000"/>
                </a:solidFill>
              </a:rPr>
              <a:t>ชม.</a:t>
            </a:r>
            <a:r>
              <a:rPr lang="en-US" sz="1600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Flutter Intro</a:t>
            </a:r>
          </a:p>
          <a:p>
            <a:pPr lvl="2"/>
            <a:r>
              <a:rPr lang="en-US" sz="1600" dirty="0"/>
              <a:t>Flutter</a:t>
            </a:r>
            <a:r>
              <a:rPr lang="th-TH" sz="1600" dirty="0"/>
              <a:t> </a:t>
            </a:r>
            <a:r>
              <a:rPr lang="en-US" sz="1600" dirty="0"/>
              <a:t>&amp; Dart Intro</a:t>
            </a:r>
          </a:p>
          <a:p>
            <a:pPr lvl="2"/>
            <a:r>
              <a:rPr lang="en-US" sz="1600" dirty="0"/>
              <a:t>Setup and Installation </a:t>
            </a:r>
          </a:p>
          <a:p>
            <a:pPr lvl="2"/>
            <a:r>
              <a:rPr lang="en-US" sz="1600" dirty="0"/>
              <a:t>Scaffold() Widget / </a:t>
            </a:r>
            <a:r>
              <a:rPr lang="en-US" sz="1600" dirty="0" err="1"/>
              <a:t>AppBar</a:t>
            </a:r>
            <a:r>
              <a:rPr lang="en-US" sz="1600" dirty="0"/>
              <a:t> / Body</a:t>
            </a:r>
          </a:p>
          <a:p>
            <a:pPr lvl="2"/>
            <a:r>
              <a:rPr lang="en-US" sz="1600" dirty="0"/>
              <a:t>Run Emulator </a:t>
            </a:r>
          </a:p>
          <a:p>
            <a:pPr marL="685800" lvl="2" indent="0">
              <a:buNone/>
            </a:pPr>
            <a:r>
              <a:rPr lang="en-US" sz="1600" dirty="0"/>
              <a:t>	</a:t>
            </a:r>
            <a:r>
              <a:rPr lang="en-US" sz="1400" dirty="0"/>
              <a:t>- Create icon &amp; Run</a:t>
            </a:r>
          </a:p>
          <a:p>
            <a:pPr lvl="2"/>
            <a:r>
              <a:rPr lang="en-US" sz="1600" dirty="0"/>
              <a:t>Deploy Physical Device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Lab 1</a:t>
            </a:r>
            <a:endParaRPr lang="th-TH" sz="1600" b="1" dirty="0">
              <a:solidFill>
                <a:srgbClr val="0070C0"/>
              </a:solidFill>
            </a:endParaRPr>
          </a:p>
          <a:p>
            <a:r>
              <a:rPr lang="th-TH" sz="1600" b="1" dirty="0">
                <a:solidFill>
                  <a:srgbClr val="C00000"/>
                </a:solidFill>
              </a:rPr>
              <a:t>สัปดาห์ที่ </a:t>
            </a:r>
            <a:r>
              <a:rPr lang="en-US" sz="1600" b="1" dirty="0">
                <a:solidFill>
                  <a:srgbClr val="C00000"/>
                </a:solidFill>
              </a:rPr>
              <a:t>2 </a:t>
            </a:r>
            <a:r>
              <a:rPr lang="th-TH" sz="1600" b="1" dirty="0">
                <a:solidFill>
                  <a:srgbClr val="C00000"/>
                </a:solidFill>
              </a:rPr>
              <a:t>(</a:t>
            </a:r>
            <a:r>
              <a:rPr lang="en-US" sz="1600" b="1" dirty="0">
                <a:solidFill>
                  <a:srgbClr val="C00000"/>
                </a:solidFill>
              </a:rPr>
              <a:t>12</a:t>
            </a:r>
            <a:r>
              <a:rPr lang="th-TH" sz="1600" b="1" dirty="0">
                <a:solidFill>
                  <a:srgbClr val="C00000"/>
                </a:solidFill>
              </a:rPr>
              <a:t> ชม.)</a:t>
            </a:r>
            <a:endParaRPr lang="en-US" sz="1600" b="1" dirty="0">
              <a:solidFill>
                <a:srgbClr val="C00000"/>
              </a:solidFill>
            </a:endParaRP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Layout Container and Widget</a:t>
            </a:r>
            <a:endParaRPr lang="th-TH" sz="1600" b="1" dirty="0">
              <a:solidFill>
                <a:srgbClr val="0070C0"/>
              </a:solidFill>
            </a:endParaRPr>
          </a:p>
          <a:p>
            <a:pPr lvl="2"/>
            <a:r>
              <a:rPr lang="en-US" sz="1600" dirty="0"/>
              <a:t>Column &amp; Row Widgets</a:t>
            </a:r>
          </a:p>
          <a:p>
            <a:pPr lvl="2"/>
            <a:r>
              <a:rPr lang="en-US" sz="1600" dirty="0"/>
              <a:t>Tapping Properties </a:t>
            </a:r>
          </a:p>
          <a:p>
            <a:pPr lvl="2"/>
            <a:r>
              <a:rPr lang="en-US" sz="1600" dirty="0"/>
              <a:t>Custom Fonts in Your</a:t>
            </a:r>
            <a:br>
              <a:rPr lang="en-US" sz="1600" dirty="0"/>
            </a:br>
            <a:r>
              <a:rPr lang="en-US" sz="1600" dirty="0"/>
              <a:t>Flutter App</a:t>
            </a:r>
          </a:p>
          <a:p>
            <a:pPr lvl="2"/>
            <a:r>
              <a:rPr lang="en-US" sz="1600" dirty="0"/>
              <a:t>Adding Material Icons with the Icon</a:t>
            </a:r>
            <a:br>
              <a:rPr lang="en-US" sz="1600" dirty="0"/>
            </a:br>
            <a:r>
              <a:rPr lang="en-US" sz="1600" dirty="0"/>
              <a:t>Widget</a:t>
            </a:r>
          </a:p>
          <a:p>
            <a:pPr lvl="2"/>
            <a:r>
              <a:rPr lang="en-US" sz="1600" dirty="0"/>
              <a:t>Flutter Card &amp; </a:t>
            </a:r>
            <a:r>
              <a:rPr lang="en-US" sz="1600" dirty="0" err="1"/>
              <a:t>ListTile</a:t>
            </a:r>
            <a:r>
              <a:rPr lang="en-US" sz="1600" dirty="0"/>
              <a:t> Widgets</a:t>
            </a:r>
            <a:endParaRPr lang="th-TH" sz="1600" dirty="0"/>
          </a:p>
          <a:p>
            <a:pPr lvl="2"/>
            <a:r>
              <a:rPr lang="en-US" sz="1600" dirty="0"/>
              <a:t>Images</a:t>
            </a:r>
            <a:endParaRPr lang="en-US" sz="3200" dirty="0"/>
          </a:p>
          <a:p>
            <a:pPr lvl="2"/>
            <a:r>
              <a:rPr lang="en-US" sz="1600" dirty="0"/>
              <a:t>Button</a:t>
            </a:r>
            <a:endParaRPr lang="en-US" sz="3200" dirty="0"/>
          </a:p>
          <a:p>
            <a:pPr lvl="2"/>
            <a:r>
              <a:rPr lang="en-US" sz="1600" dirty="0"/>
              <a:t>Form and input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Lab2 </a:t>
            </a:r>
            <a:endParaRPr lang="th-TH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0DA1-6668-4915-BA43-71BB3348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</a:t>
            </a:r>
            <a:r>
              <a:rPr lang="th-TH" dirty="0"/>
              <a:t>สำหรับสร้าง </a:t>
            </a:r>
            <a:r>
              <a:rPr lang="en-US" dirty="0"/>
              <a:t>app 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CAFF-5638-4A40-B319-076275405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https://appicon.co/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B7C17-345E-4D65-959C-17B8A13A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6" y="1624057"/>
            <a:ext cx="8820269" cy="494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68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8C51-F1D5-418B-A124-DCF7BD6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 </a:t>
            </a:r>
            <a:r>
              <a:rPr lang="en-US" dirty="0"/>
              <a:t>Deploy app </a:t>
            </a:r>
            <a:r>
              <a:rPr lang="th-TH" dirty="0"/>
              <a:t>สู่ </a:t>
            </a:r>
            <a:r>
              <a:rPr lang="en-US" dirty="0"/>
              <a:t>physical android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52A37-3BF0-48C6-990D-2E635999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ต้องนำเครื่องมือถือ </a:t>
            </a:r>
            <a:r>
              <a:rPr lang="en-US" dirty="0"/>
              <a:t>android </a:t>
            </a:r>
            <a:r>
              <a:rPr lang="th-TH" dirty="0"/>
              <a:t>เข้าไปใน </a:t>
            </a:r>
            <a:r>
              <a:rPr lang="en-US" dirty="0"/>
              <a:t>setting </a:t>
            </a:r>
            <a:r>
              <a:rPr lang="th-TH" dirty="0"/>
              <a:t>ไปหา </a:t>
            </a:r>
            <a:r>
              <a:rPr lang="en-US" dirty="0"/>
              <a:t>build number </a:t>
            </a:r>
            <a:r>
              <a:rPr lang="th-TH" dirty="0"/>
              <a:t>กด </a:t>
            </a:r>
            <a:r>
              <a:rPr lang="en-US" dirty="0"/>
              <a:t>7</a:t>
            </a:r>
            <a:r>
              <a:rPr lang="th-TH" dirty="0"/>
              <a:t> ครั้งเพื่อเปิด </a:t>
            </a:r>
            <a:r>
              <a:rPr lang="en-US" dirty="0"/>
              <a:t>Developer Mode </a:t>
            </a:r>
            <a:r>
              <a:rPr lang="th-TH" dirty="0"/>
              <a:t>เพื่อให้อุปกรณ์ </a:t>
            </a:r>
            <a:r>
              <a:rPr lang="en-US" dirty="0"/>
              <a:t>android </a:t>
            </a:r>
            <a:r>
              <a:rPr lang="th-TH" dirty="0"/>
              <a:t>สามารถเสียบสาย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th-TH" dirty="0"/>
              <a:t>แล้ว </a:t>
            </a:r>
            <a:r>
              <a:rPr lang="en-US" dirty="0"/>
              <a:t>debug app </a:t>
            </a:r>
            <a:r>
              <a:rPr lang="th-TH" dirty="0"/>
              <a:t>ได้ เพื่อจะได้ลงแอพที่ทำจากโปรแกรมเราได้</a:t>
            </a:r>
          </a:p>
          <a:p>
            <a:endParaRPr lang="en-US" dirty="0"/>
          </a:p>
        </p:txBody>
      </p:sp>
      <p:pic>
        <p:nvPicPr>
          <p:cNvPr id="1026" name="Picture 2" descr="วิธีเปิดใช้งานการแก้ไขข้อบกพร่อง USB บน Samsung Galaxy Note 5">
            <a:extLst>
              <a:ext uri="{FF2B5EF4-FFF2-40B4-BE49-F238E27FC236}">
                <a16:creationId xmlns:a16="http://schemas.microsoft.com/office/drawing/2014/main" id="{24435215-26CD-4FF1-B076-1AC1A057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9" y="2150076"/>
            <a:ext cx="2481391" cy="44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E5DDD1-910D-419E-A565-DA99BA10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22" y="2108886"/>
            <a:ext cx="3175506" cy="3921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89CE1-7669-42E9-AB5D-6EAC6C58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08" y="2108886"/>
            <a:ext cx="3926550" cy="39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D4A3-BE9D-4030-A21C-0160F306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 </a:t>
            </a:r>
            <a:r>
              <a:rPr lang="en-US" dirty="0"/>
              <a:t>Deploy app </a:t>
            </a:r>
            <a:r>
              <a:rPr lang="th-TH" dirty="0"/>
              <a:t>สู่ </a:t>
            </a:r>
            <a:r>
              <a:rPr lang="en-US" dirty="0"/>
              <a:t>physical android device</a:t>
            </a:r>
            <a:r>
              <a:rPr lang="th-TH" dirty="0"/>
              <a:t> (ต่อ)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744C5F-0013-4780-A879-BBAF3684D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731" y="2199501"/>
            <a:ext cx="2676084" cy="360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A308E-CC18-44D8-B820-E8DAC65A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2" y="1102962"/>
            <a:ext cx="4599579" cy="1892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3EB23-FCDC-47DF-96AB-E1143E9176E0}"/>
              </a:ext>
            </a:extLst>
          </p:cNvPr>
          <p:cNvSpPr txBox="1"/>
          <p:nvPr/>
        </p:nvSpPr>
        <p:spPr>
          <a:xfrm>
            <a:off x="7133969" y="6005723"/>
            <a:ext cx="470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หลังจากนั้น กด </a:t>
            </a:r>
            <a:r>
              <a:rPr lang="en-US" dirty="0">
                <a:solidFill>
                  <a:srgbClr val="FF0000"/>
                </a:solidFill>
              </a:rPr>
              <a:t>run </a:t>
            </a:r>
            <a:r>
              <a:rPr lang="th-TH" dirty="0">
                <a:solidFill>
                  <a:srgbClr val="FF0000"/>
                </a:solidFill>
              </a:rPr>
              <a:t>ใน </a:t>
            </a:r>
            <a:r>
              <a:rPr lang="en-US" dirty="0">
                <a:solidFill>
                  <a:srgbClr val="FF0000"/>
                </a:solidFill>
              </a:rPr>
              <a:t>android studio </a:t>
            </a:r>
            <a:r>
              <a:rPr lang="th-TH" dirty="0">
                <a:solidFill>
                  <a:srgbClr val="FF0000"/>
                </a:solidFill>
              </a:rPr>
              <a:t>ที่เชื่อมกับมือถือแล้ว ในหน้าจอมือถือจะแสดงข้อความให้กด </a:t>
            </a:r>
            <a:r>
              <a:rPr lang="en-US" dirty="0">
                <a:solidFill>
                  <a:srgbClr val="FF0000"/>
                </a:solidFill>
              </a:rPr>
              <a:t>allow </a:t>
            </a:r>
            <a:r>
              <a:rPr lang="en-US" dirty="0" err="1">
                <a:solidFill>
                  <a:srgbClr val="FF0000"/>
                </a:solidFill>
              </a:rPr>
              <a:t>usb</a:t>
            </a:r>
            <a:r>
              <a:rPr lang="en-US" dirty="0">
                <a:solidFill>
                  <a:srgbClr val="FF0000"/>
                </a:solidFill>
              </a:rPr>
              <a:t> debugging</a:t>
            </a:r>
          </a:p>
        </p:txBody>
      </p:sp>
      <p:pic>
        <p:nvPicPr>
          <p:cNvPr id="2050" name="Picture 2" descr="C:\Users\SOKU_A~1\AppData\Local\Temp\SNAGHTML2964319c.PNG">
            <a:extLst>
              <a:ext uri="{FF2B5EF4-FFF2-40B4-BE49-F238E27FC236}">
                <a16:creationId xmlns:a16="http://schemas.microsoft.com/office/drawing/2014/main" id="{CB2FEA1B-EDEE-47FB-9020-8A3A987F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80" y="3592984"/>
            <a:ext cx="4191000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0E7E80-3F22-4052-84D8-CEA17ED6713F}"/>
              </a:ext>
            </a:extLst>
          </p:cNvPr>
          <p:cNvCxnSpPr>
            <a:stCxn id="4" idx="2"/>
          </p:cNvCxnSpPr>
          <p:nvPr/>
        </p:nvCxnSpPr>
        <p:spPr>
          <a:xfrm>
            <a:off x="2609962" y="2995848"/>
            <a:ext cx="1433" cy="5793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ED2497-C5BA-421E-B802-A0C70BDA8DE6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5596580" y="4574059"/>
            <a:ext cx="26412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7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4D93-3560-425D-8253-44669009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1 </a:t>
            </a:r>
            <a:r>
              <a:rPr lang="th-TH" dirty="0"/>
              <a:t>ให้สร้าง </a:t>
            </a:r>
            <a:r>
              <a:rPr lang="en-US" dirty="0"/>
              <a:t>App </a:t>
            </a:r>
            <a:r>
              <a:rPr lang="th-TH" dirty="0"/>
              <a:t>โดยมีโครงสร้างตามโครงสร้างด้านล่าง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61FB6-676D-4FBC-98E0-A097BA2E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8A741-FEB7-4FE7-B664-927356A3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6" y="2023686"/>
            <a:ext cx="5150522" cy="41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3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AF5-D01E-4042-9889-BB7EBDC9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การวาง </a:t>
            </a:r>
            <a:r>
              <a:rPr lang="en-US" dirty="0"/>
              <a:t>Container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15084-A93B-44B4-9B76-325B3207E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31" y="1105592"/>
            <a:ext cx="2648931" cy="250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AE6A8-7092-4B7A-B281-854A9762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2" y="3782676"/>
            <a:ext cx="2657205" cy="2102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E1EDF-04CF-471F-A2C5-389300E9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17" y="1089319"/>
            <a:ext cx="8569723" cy="4564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B8F69-77C5-44CC-ACA6-B05B0382E7D2}"/>
              </a:ext>
            </a:extLst>
          </p:cNvPr>
          <p:cNvSpPr txBox="1"/>
          <p:nvPr/>
        </p:nvSpPr>
        <p:spPr>
          <a:xfrm>
            <a:off x="218941" y="6130344"/>
            <a:ext cx="1138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https://flutter.dev/docs/development/ui/layout</a:t>
            </a:r>
          </a:p>
        </p:txBody>
      </p:sp>
    </p:spTree>
    <p:extLst>
      <p:ext uri="{BB962C8B-B14F-4D97-AF65-F5344CB8AC3E}">
        <p14:creationId xmlns:p14="http://schemas.microsoft.com/office/powerpoint/2010/main" val="255609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13A8-5596-4C1F-9C03-FE9D5CBC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Flutter </a:t>
            </a:r>
            <a:r>
              <a:rPr lang="th-TH" dirty="0"/>
              <a:t>บน </a:t>
            </a:r>
            <a:r>
              <a:rPr lang="en-US" dirty="0"/>
              <a:t>Android Studio </a:t>
            </a:r>
            <a:r>
              <a:rPr lang="th-TH" dirty="0"/>
              <a:t>จะมี </a:t>
            </a:r>
            <a:r>
              <a:rPr lang="en-US" dirty="0"/>
              <a:t>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E41C-92D1-43D7-9C8F-C5221E178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 </a:t>
            </a:r>
            <a:r>
              <a:rPr lang="en-US" dirty="0"/>
              <a:t>Flutter Attach </a:t>
            </a:r>
            <a:r>
              <a:rPr lang="th-TH" dirty="0"/>
              <a:t>ด้านบนตอน </a:t>
            </a:r>
            <a:r>
              <a:rPr lang="en-US" dirty="0"/>
              <a:t>run </a:t>
            </a:r>
            <a:r>
              <a:rPr lang="th-TH" dirty="0"/>
              <a:t>แล้วมากด </a:t>
            </a:r>
            <a:r>
              <a:rPr lang="en-US" dirty="0"/>
              <a:t>Flutter Inspector </a:t>
            </a:r>
            <a:r>
              <a:rPr lang="th-TH" dirty="0"/>
              <a:t>แล้วมาเลิ่อนดู </a:t>
            </a:r>
            <a:r>
              <a:rPr lang="en-US" dirty="0"/>
              <a:t>Layout </a:t>
            </a:r>
            <a:r>
              <a:rPr lang="th-TH" dirty="0"/>
              <a:t>ได้ดังภาพ</a:t>
            </a:r>
            <a:endParaRPr lang="en-US" dirty="0"/>
          </a:p>
        </p:txBody>
      </p:sp>
      <p:pic>
        <p:nvPicPr>
          <p:cNvPr id="10242" name="Picture 2" descr="C:\Users\SOKU_A~1\AppData\Local\Temp\SNAGHTML39ee5d5d.PNG">
            <a:extLst>
              <a:ext uri="{FF2B5EF4-FFF2-40B4-BE49-F238E27FC236}">
                <a16:creationId xmlns:a16="http://schemas.microsoft.com/office/drawing/2014/main" id="{FE9AC30A-A043-4919-9925-65CFBE25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7" y="1733107"/>
            <a:ext cx="6864210" cy="47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129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0FF-DE42-43B2-85F6-FB636C5A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2CCB2F-2002-4B2A-9B69-E0950452B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15" y="1206735"/>
            <a:ext cx="6684518" cy="5651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BA968-25FE-4CE3-BD3C-87BB55A208CB}"/>
              </a:ext>
            </a:extLst>
          </p:cNvPr>
          <p:cNvSpPr txBox="1"/>
          <p:nvPr/>
        </p:nvSpPr>
        <p:spPr>
          <a:xfrm>
            <a:off x="7212169" y="1674254"/>
            <a:ext cx="381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ถ้าใส้โค้ดตามภาพจะสังเกตุว่า ข้อความ </a:t>
            </a:r>
            <a:r>
              <a:rPr lang="en-US" dirty="0"/>
              <a:t>Hello </a:t>
            </a:r>
            <a:r>
              <a:rPr lang="th-TH" dirty="0"/>
              <a:t>จะชิดกับ </a:t>
            </a:r>
            <a:r>
              <a:rPr lang="en-US" dirty="0" err="1"/>
              <a:t>appbar</a:t>
            </a:r>
            <a:r>
              <a:rPr lang="en-US" dirty="0"/>
              <a:t> </a:t>
            </a:r>
            <a:r>
              <a:rPr lang="th-TH" dirty="0"/>
              <a:t>เราสามารถกำหนด </a:t>
            </a:r>
            <a:r>
              <a:rPr lang="en-US" dirty="0"/>
              <a:t>Layout </a:t>
            </a:r>
            <a:r>
              <a:rPr lang="th-TH" dirty="0"/>
              <a:t>ได้ โดยในส่วนของ </a:t>
            </a:r>
            <a:r>
              <a:rPr lang="en-US" dirty="0" err="1"/>
              <a:t>body:Containner</a:t>
            </a:r>
            <a:r>
              <a:rPr lang="en-US" dirty="0"/>
              <a:t> </a:t>
            </a:r>
            <a:r>
              <a:rPr lang="th-TH" dirty="0"/>
              <a:t>ให้กด </a:t>
            </a:r>
            <a:r>
              <a:rPr lang="en-US" dirty="0" err="1"/>
              <a:t>alt+enter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 err="1"/>
              <a:t>option+enter</a:t>
            </a:r>
            <a:endParaRPr lang="th-TH" dirty="0"/>
          </a:p>
          <a:p>
            <a:endParaRPr lang="en-US" dirty="0"/>
          </a:p>
        </p:txBody>
      </p:sp>
      <p:pic>
        <p:nvPicPr>
          <p:cNvPr id="3074" name="Picture 2" descr="C:\Users\SOKU_A~1\AppData\Local\Temp\SNAGHTML38b032cd.PNG">
            <a:extLst>
              <a:ext uri="{FF2B5EF4-FFF2-40B4-BE49-F238E27FC236}">
                <a16:creationId xmlns:a16="http://schemas.microsoft.com/office/drawing/2014/main" id="{780A2FBC-D9CF-4786-BC5E-B64B4ED3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27" y="2634668"/>
            <a:ext cx="44862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1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0FF-DE42-43B2-85F6-FB636C5A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2CCB2F-2002-4B2A-9B69-E0950452B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15" y="1206735"/>
            <a:ext cx="6684518" cy="5651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BA968-25FE-4CE3-BD3C-87BB55A208CB}"/>
              </a:ext>
            </a:extLst>
          </p:cNvPr>
          <p:cNvSpPr txBox="1"/>
          <p:nvPr/>
        </p:nvSpPr>
        <p:spPr>
          <a:xfrm>
            <a:off x="7212169" y="1674254"/>
            <a:ext cx="3812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ถ้าใส้โค้ดตามภาพจะสังเกตุว่า ข้อความ </a:t>
            </a:r>
            <a:r>
              <a:rPr lang="en-US" dirty="0"/>
              <a:t>Hello </a:t>
            </a:r>
            <a:r>
              <a:rPr lang="th-TH" dirty="0"/>
              <a:t>จะชิดกับ </a:t>
            </a:r>
            <a:r>
              <a:rPr lang="en-US" dirty="0" err="1"/>
              <a:t>appbar</a:t>
            </a:r>
            <a:r>
              <a:rPr lang="en-US" dirty="0"/>
              <a:t> </a:t>
            </a:r>
            <a:r>
              <a:rPr lang="th-TH" dirty="0"/>
              <a:t>เราสามารถกำหนด </a:t>
            </a:r>
            <a:r>
              <a:rPr lang="en-US" dirty="0"/>
              <a:t>Layout </a:t>
            </a:r>
            <a:r>
              <a:rPr lang="th-TH" dirty="0"/>
              <a:t>ได้ โดยในส่วนของ </a:t>
            </a:r>
            <a:r>
              <a:rPr lang="en-US" dirty="0" err="1"/>
              <a:t>body:Containner</a:t>
            </a:r>
            <a:r>
              <a:rPr lang="en-US" dirty="0"/>
              <a:t> </a:t>
            </a:r>
            <a:r>
              <a:rPr lang="th-TH" dirty="0"/>
              <a:t>ให้กด </a:t>
            </a:r>
            <a:r>
              <a:rPr lang="en-US" dirty="0" err="1"/>
              <a:t>alt+enter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 err="1"/>
              <a:t>option+enter</a:t>
            </a:r>
            <a:r>
              <a:rPr lang="th-TH" dirty="0"/>
              <a:t> เลือกอันแรก </a:t>
            </a:r>
            <a:r>
              <a:rPr lang="en-US" dirty="0"/>
              <a:t>wrap width widget</a:t>
            </a:r>
            <a:endParaRPr lang="th-TH" dirty="0"/>
          </a:p>
          <a:p>
            <a:endParaRPr lang="en-US" dirty="0"/>
          </a:p>
        </p:txBody>
      </p:sp>
      <p:pic>
        <p:nvPicPr>
          <p:cNvPr id="3074" name="Picture 2" descr="C:\Users\SOKU_A~1\AppData\Local\Temp\SNAGHTML38b032cd.PNG">
            <a:extLst>
              <a:ext uri="{FF2B5EF4-FFF2-40B4-BE49-F238E27FC236}">
                <a16:creationId xmlns:a16="http://schemas.microsoft.com/office/drawing/2014/main" id="{780A2FBC-D9CF-4786-BC5E-B64B4ED3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06" y="2866488"/>
            <a:ext cx="44862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5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C28C-57E4-473B-B243-F6C6091B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3DC0-2E73-4D11-A102-E986B35C0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87D64-0435-4D0B-882D-560684C9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4" y="1160712"/>
            <a:ext cx="7114286" cy="54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3AF58-AF87-4FD6-B890-7492C20D9C72}"/>
              </a:ext>
            </a:extLst>
          </p:cNvPr>
          <p:cNvSpPr txBox="1"/>
          <p:nvPr/>
        </p:nvSpPr>
        <p:spPr>
          <a:xfrm>
            <a:off x="7765961" y="1429555"/>
            <a:ext cx="3812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หลังจากนั้นให้แก้ </a:t>
            </a:r>
            <a:r>
              <a:rPr lang="en-US" dirty="0"/>
              <a:t>widget </a:t>
            </a:r>
            <a:r>
              <a:rPr lang="th-TH" dirty="0"/>
              <a:t>เป็น </a:t>
            </a:r>
            <a:r>
              <a:rPr lang="en-US" dirty="0" err="1"/>
              <a:t>SafeArea</a:t>
            </a:r>
            <a:r>
              <a:rPr lang="en-US" dirty="0"/>
              <a:t> </a:t>
            </a:r>
            <a:r>
              <a:rPr lang="th-TH" dirty="0"/>
              <a:t>เพื่อให้มัน </a:t>
            </a:r>
            <a:r>
              <a:rPr lang="en-US" dirty="0"/>
              <a:t>Fix Layout</a:t>
            </a:r>
            <a:r>
              <a:rPr lang="th-TH" dirty="0"/>
              <a:t> แล้วกำหนดขนาด ความกว้าง ความสูง และ </a:t>
            </a:r>
            <a:r>
              <a:rPr lang="en-US" dirty="0"/>
              <a:t>margin </a:t>
            </a:r>
            <a:r>
              <a:rPr lang="th-TH" dirty="0"/>
              <a:t>ของ </a:t>
            </a:r>
            <a:r>
              <a:rPr lang="en-US" dirty="0"/>
              <a:t>element </a:t>
            </a:r>
            <a:r>
              <a:rPr lang="th-TH" dirty="0"/>
              <a:t>ได้ตามโค้ด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168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B2B9-27BD-46D8-8F2A-D0117D4C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การสร้างปุ่ม </a:t>
            </a:r>
            <a:r>
              <a:rPr lang="en-US" dirty="0"/>
              <a:t>button </a:t>
            </a:r>
            <a:r>
              <a:rPr lang="th-TH" dirty="0"/>
              <a:t>และให้กด </a:t>
            </a:r>
            <a:r>
              <a:rPr lang="en-US" dirty="0"/>
              <a:t>click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BBF3-0E79-4413-8CAA-63D808DC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5DF0D-E9F6-4DD0-BC4F-D61EB3A1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6" y="1089013"/>
            <a:ext cx="9787943" cy="5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7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2275-CDEB-4311-A51C-B41F2446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แผนการสอน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8A86-6E47-4619-8F0A-FB30D409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h-TH" b="1" dirty="0">
                <a:solidFill>
                  <a:srgbClr val="C00000"/>
                </a:solidFill>
              </a:rPr>
              <a:t>สัปดาห์ที่ </a:t>
            </a:r>
            <a:r>
              <a:rPr lang="en-US" b="1" dirty="0">
                <a:solidFill>
                  <a:srgbClr val="C00000"/>
                </a:solidFill>
              </a:rPr>
              <a:t>3 (12 </a:t>
            </a:r>
            <a:r>
              <a:rPr lang="th-TH" b="1" dirty="0">
                <a:solidFill>
                  <a:srgbClr val="C00000"/>
                </a:solidFill>
              </a:rPr>
              <a:t>ชม.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JSON Restful Feed Workshop</a:t>
            </a:r>
          </a:p>
          <a:p>
            <a:pPr lvl="2"/>
            <a:r>
              <a:rPr lang="en-US" sz="2000" dirty="0"/>
              <a:t>The HTTP Package</a:t>
            </a:r>
          </a:p>
          <a:p>
            <a:pPr lvl="2"/>
            <a:r>
              <a:rPr lang="en-US" sz="2000" dirty="0"/>
              <a:t>Using Postman App</a:t>
            </a:r>
          </a:p>
          <a:p>
            <a:pPr lvl="2"/>
            <a:r>
              <a:rPr lang="en-US" sz="2000" dirty="0"/>
              <a:t>Http method (GET/POST/PUT/DELETE/..)</a:t>
            </a:r>
          </a:p>
          <a:p>
            <a:pPr lvl="2"/>
            <a:r>
              <a:rPr lang="en-US" sz="2000" dirty="0"/>
              <a:t>Binding JSON</a:t>
            </a:r>
          </a:p>
          <a:p>
            <a:pPr lvl="2"/>
            <a:r>
              <a:rPr lang="en-US" sz="2000" dirty="0"/>
              <a:t>Parsing complex JSON</a:t>
            </a:r>
          </a:p>
          <a:p>
            <a:pPr lvl="2"/>
            <a:r>
              <a:rPr lang="en-US" sz="2000" dirty="0"/>
              <a:t>Images loader</a:t>
            </a:r>
          </a:p>
          <a:p>
            <a:pPr lvl="2"/>
            <a:r>
              <a:rPr lang="en-US" sz="2000" dirty="0"/>
              <a:t>Displaying a Loading Spinner</a:t>
            </a:r>
          </a:p>
          <a:p>
            <a:pPr lvl="2"/>
            <a:r>
              <a:rPr lang="en-US" sz="2000" dirty="0"/>
              <a:t>Using Pull to Refresh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Lab 3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Test Midterm</a:t>
            </a:r>
            <a:endParaRPr lang="th-TH" dirty="0">
              <a:solidFill>
                <a:srgbClr val="0070C0"/>
              </a:solidFill>
            </a:endParaRPr>
          </a:p>
          <a:p>
            <a:r>
              <a:rPr lang="th-TH" b="1" dirty="0">
                <a:solidFill>
                  <a:srgbClr val="C00000"/>
                </a:solidFill>
              </a:rPr>
              <a:t>สัปดาห์ที่ </a:t>
            </a:r>
            <a:r>
              <a:rPr lang="en-US" b="1" dirty="0">
                <a:solidFill>
                  <a:srgbClr val="C00000"/>
                </a:solidFill>
              </a:rPr>
              <a:t>4 </a:t>
            </a:r>
            <a:r>
              <a:rPr lang="th-TH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12</a:t>
            </a:r>
            <a:r>
              <a:rPr lang="th-TH" b="1" dirty="0">
                <a:solidFill>
                  <a:srgbClr val="C00000"/>
                </a:solidFill>
              </a:rPr>
              <a:t> ชม.)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Navigator</a:t>
            </a:r>
            <a:endParaRPr lang="th-TH" dirty="0"/>
          </a:p>
          <a:p>
            <a:pPr lvl="2"/>
            <a:r>
              <a:rPr lang="en-US" dirty="0"/>
              <a:t>Push, Pop</a:t>
            </a:r>
            <a:endParaRPr lang="en-US" sz="5400" dirty="0"/>
          </a:p>
          <a:p>
            <a:pPr lvl="2"/>
            <a:r>
              <a:rPr lang="en-US" dirty="0" err="1"/>
              <a:t>PushNamed</a:t>
            </a:r>
            <a:endParaRPr lang="en-US" sz="5400" dirty="0"/>
          </a:p>
          <a:p>
            <a:pPr lvl="2"/>
            <a:r>
              <a:rPr lang="en-US" dirty="0" err="1"/>
              <a:t>PushReplacementNamed</a:t>
            </a:r>
            <a:endParaRPr lang="en-US" sz="5400" dirty="0"/>
          </a:p>
          <a:p>
            <a:pPr lvl="2"/>
            <a:r>
              <a:rPr lang="en-US" dirty="0" err="1"/>
              <a:t>PopAndPushNamed</a:t>
            </a:r>
            <a:endParaRPr lang="en-US" sz="5400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Audio/Sound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Lab 4</a:t>
            </a:r>
            <a:endParaRPr lang="th-TH" b="1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Assign Mini project</a:t>
            </a:r>
          </a:p>
        </p:txBody>
      </p:sp>
    </p:spTree>
    <p:extLst>
      <p:ext uri="{BB962C8B-B14F-4D97-AF65-F5344CB8AC3E}">
        <p14:creationId xmlns:p14="http://schemas.microsoft.com/office/powerpoint/2010/main" val="2930898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80CC-6979-4948-B220-8A5B98C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Widget </a:t>
            </a:r>
            <a:r>
              <a:rPr lang="th-TH" b="0" dirty="0"/>
              <a:t>คืออะไร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C86D-FB78-4E6A-A703-CB0ADA7B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>
                <a:solidFill>
                  <a:srgbClr val="C00000"/>
                </a:solidFill>
              </a:rPr>
              <a:t>ใน </a:t>
            </a:r>
            <a:r>
              <a:rPr lang="en-US" dirty="0">
                <a:solidFill>
                  <a:srgbClr val="C00000"/>
                </a:solidFill>
              </a:rPr>
              <a:t>Flutter </a:t>
            </a:r>
            <a:r>
              <a:rPr lang="th-TH" dirty="0">
                <a:solidFill>
                  <a:srgbClr val="C00000"/>
                </a:solidFill>
              </a:rPr>
              <a:t>จะมองทุกอย่างเกือบทั้งหมดเป็น </a:t>
            </a:r>
            <a:r>
              <a:rPr lang="en-US" dirty="0">
                <a:solidFill>
                  <a:srgbClr val="C00000"/>
                </a:solidFill>
              </a:rPr>
              <a:t>widget</a:t>
            </a:r>
          </a:p>
          <a:p>
            <a:pPr marL="0" indent="0">
              <a:buNone/>
            </a:pPr>
            <a:r>
              <a:rPr lang="en-US" dirty="0"/>
              <a:t>    Widget </a:t>
            </a:r>
            <a:r>
              <a:rPr lang="th-TH" dirty="0"/>
              <a:t>คือ ส่วนที่ถูกใช้สร้างเป็นหน้าตาของ </a:t>
            </a:r>
            <a:r>
              <a:rPr lang="en-US" dirty="0"/>
              <a:t>App </a:t>
            </a:r>
            <a:r>
              <a:rPr lang="th-TH" dirty="0"/>
              <a:t>หรือที่เรียกวา </a:t>
            </a:r>
            <a:r>
              <a:rPr lang="en-US" dirty="0"/>
              <a:t>user interface (UI)  </a:t>
            </a:r>
            <a:r>
              <a:rPr lang="th-TH" dirty="0"/>
              <a:t>โดยนำมาประกอบเรียงกันเป็นลำดับขั้นขึ้นเป็นโครงสร้าง แต่ละ </a:t>
            </a:r>
            <a:r>
              <a:rPr lang="en-US" dirty="0"/>
              <a:t>widget </a:t>
            </a:r>
            <a:r>
              <a:rPr lang="th-TH" dirty="0"/>
              <a:t>จะถูกวางซ้อนอยู่ภายใน </a:t>
            </a:r>
            <a:r>
              <a:rPr lang="en-US" dirty="0"/>
              <a:t>Parent widget </a:t>
            </a:r>
            <a:r>
              <a:rPr lang="th-TH" dirty="0"/>
              <a:t>และได้รับการส่งต่อสืบทอดคุณสมบัติต่างๆ จาก </a:t>
            </a:r>
            <a:r>
              <a:rPr lang="en-US" dirty="0"/>
              <a:t>Parent </a:t>
            </a:r>
            <a:r>
              <a:rPr lang="th-TH" dirty="0"/>
              <a:t>อีกที แม้กระทั้ง </a:t>
            </a:r>
            <a:r>
              <a:rPr lang="en-US" dirty="0"/>
              <a:t>application object </a:t>
            </a:r>
            <a:r>
              <a:rPr lang="th-TH" dirty="0"/>
              <a:t>ก็ถือเป็น </a:t>
            </a:r>
            <a:r>
              <a:rPr lang="en-US" dirty="0"/>
              <a:t>widget </a:t>
            </a:r>
            <a:r>
              <a:rPr lang="th-TH" dirty="0"/>
              <a:t>ซึ่งเราเรียกว่า </a:t>
            </a:r>
            <a:r>
              <a:rPr lang="en-US" dirty="0"/>
              <a:t>root widget </a:t>
            </a:r>
            <a:r>
              <a:rPr lang="en-US" dirty="0" err="1"/>
              <a:t>MaterialApp</a:t>
            </a:r>
            <a:r>
              <a:rPr lang="en-US" dirty="0"/>
              <a:t> </a:t>
            </a:r>
            <a:r>
              <a:rPr lang="th-TH" dirty="0"/>
              <a:t>คือ </a:t>
            </a:r>
            <a:r>
              <a:rPr lang="en-US" dirty="0"/>
              <a:t>root widget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th-TH" dirty="0">
                <a:solidFill>
                  <a:srgbClr val="C00000"/>
                </a:solidFill>
              </a:rPr>
              <a:t>เราอาจจำแนก </a:t>
            </a:r>
            <a:r>
              <a:rPr lang="en-US" dirty="0">
                <a:solidFill>
                  <a:srgbClr val="C00000"/>
                </a:solidFill>
              </a:rPr>
              <a:t>Widget </a:t>
            </a:r>
            <a:r>
              <a:rPr lang="th-TH" dirty="0">
                <a:solidFill>
                  <a:srgbClr val="C00000"/>
                </a:solidFill>
              </a:rPr>
              <a:t>ตามการใช้งาน ได้เป็น ดังนี้</a:t>
            </a:r>
          </a:p>
          <a:p>
            <a:pPr marL="0" indent="0">
              <a:buNone/>
            </a:pPr>
            <a:r>
              <a:rPr lang="th-TH" dirty="0"/>
              <a:t>    - ใช้กำหนดโครงสร้าง (</a:t>
            </a:r>
            <a:r>
              <a:rPr lang="en-US" dirty="0"/>
              <a:t>Structural Element) </a:t>
            </a:r>
            <a:r>
              <a:rPr lang="th-TH" dirty="0"/>
              <a:t>เช่น ปุ่ม </a:t>
            </a:r>
            <a:r>
              <a:rPr lang="en-US" dirty="0"/>
              <a:t>button </a:t>
            </a:r>
            <a:r>
              <a:rPr lang="th-TH" dirty="0"/>
              <a:t>หรือ </a:t>
            </a:r>
            <a:r>
              <a:rPr lang="en-US" dirty="0"/>
              <a:t>menu</a:t>
            </a:r>
          </a:p>
          <a:p>
            <a:pPr marL="0" indent="0">
              <a:buNone/>
            </a:pPr>
            <a:r>
              <a:rPr lang="en-US" dirty="0"/>
              <a:t>    - </a:t>
            </a:r>
            <a:r>
              <a:rPr lang="th-TH" dirty="0"/>
              <a:t>ใช้กำหนดลักษณะ หรือรูปแบบ (</a:t>
            </a:r>
            <a:r>
              <a:rPr lang="en-US" dirty="0"/>
              <a:t>Stylistic Element) </a:t>
            </a:r>
            <a:r>
              <a:rPr lang="th-TH" dirty="0"/>
              <a:t>เข่น </a:t>
            </a:r>
            <a:r>
              <a:rPr lang="en-US" dirty="0"/>
              <a:t>font </a:t>
            </a:r>
            <a:r>
              <a:rPr lang="th-TH" dirty="0"/>
              <a:t>หรือ </a:t>
            </a:r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    - </a:t>
            </a:r>
            <a:r>
              <a:rPr lang="th-TH" dirty="0"/>
              <a:t>ใช้จัดวาง และกำหนดมุมมองเลเอาท์ (</a:t>
            </a:r>
            <a:r>
              <a:rPr lang="en-US" dirty="0"/>
              <a:t>Aspect of Layout) </a:t>
            </a:r>
            <a:r>
              <a:rPr lang="th-TH" dirty="0"/>
              <a:t>เช่น </a:t>
            </a:r>
            <a:r>
              <a:rPr lang="en-US" dirty="0"/>
              <a:t>padding </a:t>
            </a:r>
          </a:p>
          <a:p>
            <a:pPr marL="0" indent="0">
              <a:buNone/>
            </a:pPr>
            <a:r>
              <a:rPr lang="th-TH" dirty="0"/>
              <a:t>หรือ </a:t>
            </a: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Flutter UI Widgets | raywenderlich.com">
            <a:extLst>
              <a:ext uri="{FF2B5EF4-FFF2-40B4-BE49-F238E27FC236}">
                <a16:creationId xmlns:a16="http://schemas.microsoft.com/office/drawing/2014/main" id="{0F56B2ED-349E-4911-8D87-1224D674B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81" y="3219718"/>
            <a:ext cx="3785111" cy="28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828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95B1-AD70-45D5-AB53-D99BBB72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err="1"/>
              <a:t>StatelessWidget</a:t>
            </a:r>
            <a:r>
              <a:rPr lang="en-US" b="0" dirty="0"/>
              <a:t> </a:t>
            </a:r>
            <a:r>
              <a:rPr lang="th-TH" b="0" dirty="0"/>
              <a:t>และ </a:t>
            </a:r>
            <a:r>
              <a:rPr lang="en-US" b="0" dirty="0" err="1"/>
              <a:t>StatefulWidget</a:t>
            </a:r>
            <a:r>
              <a:rPr lang="en-US" b="0" dirty="0"/>
              <a:t> </a:t>
            </a:r>
            <a:r>
              <a:rPr lang="th-TH" b="0" dirty="0"/>
              <a:t>คืออะไร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D95B3-9689-4D8C-BEBE-E469D7FA1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 ใน </a:t>
            </a:r>
            <a:r>
              <a:rPr lang="en-US" dirty="0"/>
              <a:t>App </a:t>
            </a:r>
            <a:r>
              <a:rPr lang="th-TH" dirty="0"/>
              <a:t>ของเราจะมี </a:t>
            </a:r>
            <a:r>
              <a:rPr lang="en-US" dirty="0"/>
              <a:t>widget </a:t>
            </a:r>
            <a:r>
              <a:rPr lang="th-TH" dirty="0"/>
              <a:t>อยู่ 2 ประเภทหลัก ที่ใช้งานคือ </a:t>
            </a:r>
            <a:r>
              <a:rPr lang="en-US" dirty="0"/>
              <a:t>stateless </a:t>
            </a:r>
            <a:r>
              <a:rPr lang="th-TH" dirty="0"/>
              <a:t>และ </a:t>
            </a:r>
            <a:r>
              <a:rPr lang="en-US" dirty="0"/>
              <a:t>stateful widget </a:t>
            </a:r>
            <a:r>
              <a:rPr lang="th-TH" dirty="0"/>
              <a:t>โดย </a:t>
            </a:r>
            <a:r>
              <a:rPr lang="en-US" dirty="0"/>
              <a:t>state </a:t>
            </a:r>
            <a:r>
              <a:rPr lang="th-TH" dirty="0"/>
              <a:t>ก็คือสภาวะ ของสิ่งนั้นๆ </a:t>
            </a:r>
            <a:r>
              <a:rPr lang="en-US" dirty="0"/>
              <a:t>stateless </a:t>
            </a:r>
            <a:r>
              <a:rPr lang="th-TH" dirty="0"/>
              <a:t>จึงหมายถึง </a:t>
            </a:r>
            <a:r>
              <a:rPr lang="en-US" dirty="0"/>
              <a:t>widget </a:t>
            </a:r>
            <a:r>
              <a:rPr lang="th-TH" dirty="0"/>
              <a:t>ที่ไม่มี </a:t>
            </a:r>
            <a:r>
              <a:rPr lang="en-US" dirty="0"/>
              <a:t>state </a:t>
            </a:r>
            <a:r>
              <a:rPr lang="th-TH" dirty="0"/>
              <a:t>หรือไม่มีสภาวะการเปลี่ยนแปลง หรือไม่จำเป็นต้องใช้งานการเปลี่ยนแปลง จึงใช้งาน </a:t>
            </a:r>
            <a:r>
              <a:rPr lang="en-US" dirty="0"/>
              <a:t>widget </a:t>
            </a:r>
            <a:r>
              <a:rPr lang="th-TH" dirty="0"/>
              <a:t>นี้ ส่วน </a:t>
            </a:r>
            <a:r>
              <a:rPr lang="en-US" dirty="0"/>
              <a:t>stateful </a:t>
            </a:r>
            <a:r>
              <a:rPr lang="th-TH" dirty="0"/>
              <a:t>หมายถึง </a:t>
            </a:r>
            <a:r>
              <a:rPr lang="en-US" dirty="0"/>
              <a:t>widget </a:t>
            </a:r>
            <a:r>
              <a:rPr lang="th-TH" dirty="0"/>
              <a:t>ที่มี </a:t>
            </a:r>
            <a:r>
              <a:rPr lang="en-US" dirty="0"/>
              <a:t>state </a:t>
            </a:r>
            <a:r>
              <a:rPr lang="th-TH" dirty="0"/>
              <a:t>หรือมีสภาวะการเปลี่ยนแปลง ไปตามข้อมูลที่ได้รับหรือจากการกำหนดจากผู้ใช้ข้อแตกต่างที่สำคัญของทั้งสองส่วนนี้คือ </a:t>
            </a:r>
            <a:r>
              <a:rPr lang="en-US" dirty="0"/>
              <a:t>stateful widget </a:t>
            </a:r>
            <a:r>
              <a:rPr lang="th-TH" dirty="0"/>
              <a:t>จะมี </a:t>
            </a:r>
            <a:r>
              <a:rPr lang="en-US" dirty="0"/>
              <a:t>State object </a:t>
            </a:r>
            <a:r>
              <a:rPr lang="th-TH" dirty="0"/>
              <a:t>ที่ใช้ในการเก็บข้อมูล </a:t>
            </a:r>
            <a:r>
              <a:rPr lang="en-US" dirty="0"/>
              <a:t>state </a:t>
            </a:r>
            <a:r>
              <a:rPr lang="th-TH" dirty="0"/>
              <a:t>และ ทำการส่งต่อสำหรับใช้งานในกระบวนการสร้าง </a:t>
            </a:r>
            <a:r>
              <a:rPr lang="en-US" dirty="0"/>
              <a:t>widget </a:t>
            </a:r>
            <a:r>
              <a:rPr lang="th-TH" dirty="0"/>
              <a:t>ใหม่เมื่อมีการเปลี่ยนแปลง ทำให้ค่า </a:t>
            </a:r>
            <a:r>
              <a:rPr lang="en-US" dirty="0"/>
              <a:t>state </a:t>
            </a:r>
            <a:r>
              <a:rPr lang="th-TH" dirty="0"/>
              <a:t>ไม่ได้หายไปไหน</a:t>
            </a:r>
            <a:endParaRPr lang="en-US" dirty="0"/>
          </a:p>
          <a:p>
            <a:pPr marL="0" indent="0">
              <a:buNone/>
            </a:pPr>
            <a:r>
              <a:rPr lang="th-TH" dirty="0">
                <a:solidFill>
                  <a:srgbClr val="C00000"/>
                </a:solidFill>
              </a:rPr>
              <a:t>การใช้งาน </a:t>
            </a:r>
            <a:r>
              <a:rPr lang="en-US" dirty="0" err="1">
                <a:solidFill>
                  <a:srgbClr val="C00000"/>
                </a:solidFill>
              </a:rPr>
              <a:t>StatelessWidget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    Stateless widget </a:t>
            </a:r>
            <a:r>
              <a:rPr lang="th-TH" dirty="0"/>
              <a:t>ใน </a:t>
            </a:r>
            <a:r>
              <a:rPr lang="en-US" dirty="0"/>
              <a:t>Flutter </a:t>
            </a:r>
            <a:r>
              <a:rPr lang="th-TH" dirty="0"/>
              <a:t>เป็น </a:t>
            </a:r>
            <a:r>
              <a:rPr lang="en-US" dirty="0"/>
              <a:t>widget </a:t>
            </a:r>
            <a:r>
              <a:rPr lang="th-TH" dirty="0"/>
              <a:t>ที่ไม่จำเป็นที่ต้องมีการเปลี่ยนแปลง </a:t>
            </a:r>
            <a:r>
              <a:rPr lang="en-US" dirty="0"/>
              <a:t>state </a:t>
            </a:r>
            <a:r>
              <a:rPr lang="th-TH" dirty="0"/>
              <a:t>เกิดขึ้น โดยเราจะใช้ </a:t>
            </a:r>
            <a:r>
              <a:rPr lang="en-US" dirty="0"/>
              <a:t>stateless widget </a:t>
            </a:r>
            <a:r>
              <a:rPr lang="th-TH" dirty="0"/>
              <a:t>สำหรับสร้าง </a:t>
            </a:r>
            <a:r>
              <a:rPr lang="en-US" dirty="0"/>
              <a:t>widget </a:t>
            </a:r>
            <a:r>
              <a:rPr lang="th-TH" dirty="0"/>
              <a:t>แบบคงที่ เหมาะสำหรับใช้ในการสร้าง และกำหนดส่วนของ </a:t>
            </a:r>
            <a:r>
              <a:rPr lang="en-US" dirty="0"/>
              <a:t>UI </a:t>
            </a:r>
            <a:r>
              <a:rPr lang="th-TH" dirty="0"/>
              <a:t>ซึ่งจะปรับแต่งเฉพาะค่าข้อมูลของ ตัว </a:t>
            </a:r>
            <a:r>
              <a:rPr lang="en-US" dirty="0"/>
              <a:t>widget </a:t>
            </a:r>
            <a:r>
              <a:rPr lang="th-TH" dirty="0"/>
              <a:t>เท่านั้นเช่น </a:t>
            </a:r>
            <a:r>
              <a:rPr lang="en-US" dirty="0"/>
              <a:t>Text widget </a:t>
            </a:r>
            <a:r>
              <a:rPr lang="th-TH" dirty="0"/>
              <a:t>ก็ถือเป็น </a:t>
            </a:r>
            <a:r>
              <a:rPr lang="en-US" dirty="0"/>
              <a:t>stateless widget </a:t>
            </a:r>
            <a:r>
              <a:rPr lang="th-TH" dirty="0"/>
              <a:t>ที่เป็น </a:t>
            </a:r>
            <a:r>
              <a:rPr lang="en-US" dirty="0"/>
              <a:t>subclass </a:t>
            </a:r>
            <a:r>
              <a:rPr lang="th-TH" dirty="0"/>
              <a:t>ของ </a:t>
            </a:r>
            <a:r>
              <a:rPr lang="en-US" dirty="0" err="1"/>
              <a:t>StatelessWidget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524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7C4D-6DD4-4B75-807E-38F8C87D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StatelessWidget</a:t>
            </a:r>
            <a:r>
              <a:rPr lang="en-US" dirty="0"/>
              <a:t> </a:t>
            </a:r>
            <a:r>
              <a:rPr lang="th-TH" dirty="0"/>
              <a:t>ตามโค้ดด้านล่าง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A3059-8B6A-462B-83AA-96688E86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12A01-60AF-41C4-B6F5-F4BCB776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99" y="1343328"/>
            <a:ext cx="8491043" cy="52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27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4D60-287F-46E4-B5C9-7914164B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การใช้ </a:t>
            </a:r>
            <a:r>
              <a:rPr lang="en-US" dirty="0" err="1">
                <a:solidFill>
                  <a:srgbClr val="C00000"/>
                </a:solidFill>
              </a:rPr>
              <a:t>StatefulWidget</a:t>
            </a:r>
            <a:r>
              <a:rPr lang="th-TH" dirty="0"/>
              <a:t> การทำ </a:t>
            </a:r>
            <a:r>
              <a:rPr lang="en-US" dirty="0"/>
              <a:t>route </a:t>
            </a:r>
            <a:r>
              <a:rPr lang="th-TH" dirty="0"/>
              <a:t>เพื่อเปิดอีกหน้า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8F49E-4C24-4305-8B07-3DA9ED19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359" y="1616528"/>
            <a:ext cx="2707114" cy="5014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AA5D5-0CA9-4EA3-A65D-909035C3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025" y="1600200"/>
            <a:ext cx="2697321" cy="49965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6100F-2334-4AC7-8BB6-407BA358E13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46473" y="4123871"/>
            <a:ext cx="165219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45A8F1-4CC1-49A0-9CBB-6CCD55E5E37F}"/>
              </a:ext>
            </a:extLst>
          </p:cNvPr>
          <p:cNvSpPr txBox="1"/>
          <p:nvPr/>
        </p:nvSpPr>
        <p:spPr>
          <a:xfrm>
            <a:off x="9062357" y="1926771"/>
            <a:ext cx="256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C00000"/>
                </a:solidFill>
              </a:rPr>
              <a:t>เมื่อกดปุ่มแล้วจะเปลี่ยนไปอีกหน้า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00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4D60-287F-46E4-B5C9-7914164B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การทำ </a:t>
            </a:r>
            <a:r>
              <a:rPr lang="en-US" dirty="0"/>
              <a:t>route </a:t>
            </a:r>
            <a:r>
              <a:rPr lang="th-TH" dirty="0"/>
              <a:t>เพื่อเปิดอีกหน้า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A66F-2839-451E-9F8D-2326E808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Main.dart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D4A48-73D3-4D29-BD3E-70E5174F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37" y="1229429"/>
            <a:ext cx="4066667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12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4D60-287F-46E4-B5C9-7914164B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การทำ </a:t>
            </a:r>
            <a:r>
              <a:rPr lang="en-US" dirty="0"/>
              <a:t>route </a:t>
            </a:r>
            <a:r>
              <a:rPr lang="th-TH" dirty="0"/>
              <a:t>เพื่อเปิดอีกหน้า</a:t>
            </a:r>
            <a:r>
              <a:rPr lang="en-US" dirty="0"/>
              <a:t> </a:t>
            </a:r>
            <a:r>
              <a:rPr lang="th-TH" dirty="0"/>
              <a:t>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A66F-2839-451E-9F8D-2326E808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Page1.dart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42C0D-3D19-4A57-9EEA-B158EB9C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84" y="1224642"/>
            <a:ext cx="6222040" cy="55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9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4D60-287F-46E4-B5C9-7914164B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การทำ </a:t>
            </a:r>
            <a:r>
              <a:rPr lang="en-US" dirty="0"/>
              <a:t>route </a:t>
            </a:r>
            <a:r>
              <a:rPr lang="th-TH" dirty="0"/>
              <a:t>เพื่อเปิดอีกหน้า</a:t>
            </a:r>
            <a:r>
              <a:rPr lang="en-US" dirty="0"/>
              <a:t> </a:t>
            </a:r>
            <a:r>
              <a:rPr lang="th-TH" dirty="0"/>
              <a:t>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A66F-2839-451E-9F8D-2326E808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Page2.dart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54CB3-40E0-4A18-AB0E-363FFAB3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58" y="1503219"/>
            <a:ext cx="6776628" cy="51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29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A84E-F9B5-4043-B932-E6F8D6BF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err="1"/>
              <a:t>BottomAppBar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812FC-6F68-4D92-90A1-5DE3ABA2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6" y="1192724"/>
            <a:ext cx="8857143" cy="5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6E88B-8C6B-4101-9BCE-7A3442E7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22" y="1624948"/>
            <a:ext cx="5571429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97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1D70-F278-460F-AFE1-EABF81B0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BottomNavigationBar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55C9-1601-47CD-A83A-BFDB430A3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5816008"/>
            <a:ext cx="11455400" cy="74989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https://api.flutter.dev/flutter/widgets/Icon-class.html</a:t>
            </a:r>
            <a:r>
              <a:rPr lang="en-US" dirty="0"/>
              <a:t> </a:t>
            </a:r>
            <a:r>
              <a:rPr lang="th-TH" dirty="0"/>
              <a:t>หาเปลี่ยนไอคอนได้จากที่นี่</a:t>
            </a:r>
          </a:p>
          <a:p>
            <a:r>
              <a:rPr lang="en-US" dirty="0">
                <a:hlinkClick r:id="rId4"/>
              </a:rPr>
              <a:t>https://api.flutter.dev/flutter/material/Icons-class.html</a:t>
            </a:r>
            <a:endParaRPr lang="th-TH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C8FE7-1AD4-455A-BD67-B6361F03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14" y="1179163"/>
            <a:ext cx="2504762" cy="44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E0F3F-1ED9-47C8-8129-8ABC31AB0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452" y="1168531"/>
            <a:ext cx="2504762" cy="44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05062-4E67-457B-BD3D-54006A2F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958" y="1157898"/>
            <a:ext cx="2504762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2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BD4C-8F87-4C3F-A016-7B30A8D8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6771-4E75-487E-BA28-F1BC38DA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การตั้งค่า </a:t>
            </a:r>
            <a:r>
              <a:rPr lang="en-US" dirty="0"/>
              <a:t>input </a:t>
            </a:r>
            <a:r>
              <a:rPr lang="th-TH" dirty="0"/>
              <a:t>ของ </a:t>
            </a:r>
            <a:r>
              <a:rPr lang="en-US" dirty="0"/>
              <a:t>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AA628-55E5-403E-B482-B2055DE9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7" y="1833920"/>
            <a:ext cx="2234500" cy="4599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669C1-3C0C-442F-82E9-F2EC6173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90" y="2701247"/>
            <a:ext cx="3676190" cy="36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BEF4C-FA5C-431C-89B3-BAA239467E6E}"/>
              </a:ext>
            </a:extLst>
          </p:cNvPr>
          <p:cNvSpPr txBox="1"/>
          <p:nvPr/>
        </p:nvSpPr>
        <p:spPr>
          <a:xfrm>
            <a:off x="3004456" y="2155372"/>
            <a:ext cx="489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สร้างจะใช้ </a:t>
            </a:r>
            <a:r>
              <a:rPr lang="en-US" dirty="0" err="1"/>
              <a:t>TextFormField</a:t>
            </a:r>
            <a:r>
              <a:rPr lang="en-US" dirty="0"/>
              <a:t> </a:t>
            </a:r>
            <a:r>
              <a:rPr lang="th-TH" dirty="0"/>
              <a:t>และใช้ </a:t>
            </a:r>
            <a:r>
              <a:rPr lang="en-US" dirty="0"/>
              <a:t>Controller </a:t>
            </a:r>
            <a:r>
              <a:rPr lang="th-TH" dirty="0"/>
              <a:t>เป็น</a:t>
            </a:r>
            <a:r>
              <a:rPr lang="en-US" dirty="0"/>
              <a:t>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0CEF0-9BA0-4726-88D8-DB11FDD9D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610" y="4291824"/>
            <a:ext cx="5209524" cy="209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E5CF8-2A29-42D9-A96A-0B5E324F9B61}"/>
              </a:ext>
            </a:extLst>
          </p:cNvPr>
          <p:cNvSpPr txBox="1"/>
          <p:nvPr/>
        </p:nvSpPr>
        <p:spPr>
          <a:xfrm>
            <a:off x="6749142" y="3891643"/>
            <a:ext cx="489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และจะสร้างตัวแปล </a:t>
            </a:r>
            <a:r>
              <a:rPr lang="en-US" dirty="0"/>
              <a:t>controller </a:t>
            </a:r>
            <a:r>
              <a:rPr lang="th-TH" dirty="0"/>
              <a:t>มารับค่า </a:t>
            </a:r>
            <a:r>
              <a:rPr lang="en-US" dirty="0"/>
              <a:t>input </a:t>
            </a:r>
            <a:r>
              <a:rPr lang="th-TH" dirty="0"/>
              <a:t>ที่สร้าง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4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2275-CDEB-4311-A51C-B41F2446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แผนการสอน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8A86-6E47-4619-8F0A-FB30D409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b="1" dirty="0">
                <a:solidFill>
                  <a:srgbClr val="C00000"/>
                </a:solidFill>
              </a:rPr>
              <a:t>สัปดาห์ที่ </a:t>
            </a:r>
            <a:r>
              <a:rPr lang="en-US" b="1" dirty="0">
                <a:solidFill>
                  <a:srgbClr val="C00000"/>
                </a:solidFill>
              </a:rPr>
              <a:t>5 (12 </a:t>
            </a:r>
            <a:r>
              <a:rPr lang="th-TH" b="1" dirty="0">
                <a:solidFill>
                  <a:srgbClr val="C00000"/>
                </a:solidFill>
              </a:rPr>
              <a:t>ชม.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endParaRPr lang="th-TH" b="1" dirty="0">
              <a:solidFill>
                <a:srgbClr val="C00000"/>
              </a:solidFill>
            </a:endParaRPr>
          </a:p>
          <a:p>
            <a:pPr lvl="1"/>
            <a:r>
              <a:rPr lang="en-US" b="1" dirty="0"/>
              <a:t>SQLite Database Offline App Workshop</a:t>
            </a:r>
          </a:p>
          <a:p>
            <a:pPr lvl="2"/>
            <a:r>
              <a:rPr lang="en-US" b="1" dirty="0"/>
              <a:t>Using SQLite Database</a:t>
            </a:r>
          </a:p>
          <a:p>
            <a:pPr lvl="2"/>
            <a:r>
              <a:rPr lang="en-US" b="1" dirty="0"/>
              <a:t>Install SQLite Browser management</a:t>
            </a:r>
          </a:p>
          <a:p>
            <a:pPr lvl="2"/>
            <a:r>
              <a:rPr lang="en-US" b="1" dirty="0"/>
              <a:t>CRUD (Create, Read, Update, Delete)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Lab 5</a:t>
            </a:r>
          </a:p>
          <a:p>
            <a:r>
              <a:rPr lang="th-TH" b="1" dirty="0">
                <a:solidFill>
                  <a:srgbClr val="C00000"/>
                </a:solidFill>
              </a:rPr>
              <a:t>สัปดาห์ที่ </a:t>
            </a:r>
            <a:r>
              <a:rPr lang="en-US" b="1" dirty="0">
                <a:solidFill>
                  <a:srgbClr val="C00000"/>
                </a:solidFill>
              </a:rPr>
              <a:t>6 </a:t>
            </a:r>
            <a:r>
              <a:rPr lang="th-TH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12</a:t>
            </a:r>
            <a:r>
              <a:rPr lang="th-TH" b="1" dirty="0">
                <a:solidFill>
                  <a:srgbClr val="C00000"/>
                </a:solidFill>
              </a:rPr>
              <a:t> ชม.)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Present Mini project</a:t>
            </a:r>
            <a:endParaRPr lang="th-TH" b="1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Build APK</a:t>
            </a:r>
          </a:p>
          <a:p>
            <a:pPr lvl="1"/>
            <a:r>
              <a:rPr lang="en-US" dirty="0"/>
              <a:t>Publishing to Google Play</a:t>
            </a:r>
          </a:p>
          <a:p>
            <a:pPr lvl="1"/>
            <a:r>
              <a:rPr lang="en-US" dirty="0"/>
              <a:t>Deploy Real device (Android/iOS)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Test Final</a:t>
            </a:r>
          </a:p>
        </p:txBody>
      </p:sp>
    </p:spTree>
    <p:extLst>
      <p:ext uri="{BB962C8B-B14F-4D97-AF65-F5344CB8AC3E}">
        <p14:creationId xmlns:p14="http://schemas.microsoft.com/office/powerpoint/2010/main" val="318624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879C-4DA4-4680-A018-B017A029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Flutter Intro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75E8-1B97-4092-BE33-9FADE5CF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4" y="1152524"/>
            <a:ext cx="11040533" cy="5299076"/>
          </a:xfrm>
        </p:spPr>
        <p:txBody>
          <a:bodyPr/>
          <a:lstStyle/>
          <a:p>
            <a:r>
              <a:rPr lang="en-US" dirty="0"/>
              <a:t>Flutter </a:t>
            </a:r>
            <a:r>
              <a:rPr lang="th-TH" dirty="0"/>
              <a:t>คือ </a:t>
            </a:r>
            <a:r>
              <a:rPr lang="en-US" dirty="0"/>
              <a:t>Framework </a:t>
            </a:r>
            <a:r>
              <a:rPr lang="th-TH" dirty="0"/>
              <a:t>ที่ใช้สร้าง </a:t>
            </a:r>
            <a:r>
              <a:rPr lang="en-US" dirty="0"/>
              <a:t>UI </a:t>
            </a:r>
            <a:r>
              <a:rPr lang="th-TH" dirty="0"/>
              <a:t>สำหรับ </a:t>
            </a:r>
            <a:r>
              <a:rPr lang="en-US" dirty="0"/>
              <a:t>Mobile Application </a:t>
            </a:r>
            <a:r>
              <a:rPr lang="th-TH" dirty="0"/>
              <a:t>ที่สามารถทำงานได้ทั้ง </a:t>
            </a:r>
            <a:r>
              <a:rPr lang="en-US" dirty="0"/>
              <a:t>iOS </a:t>
            </a:r>
            <a:r>
              <a:rPr lang="th-TH" dirty="0"/>
              <a:t>และ </a:t>
            </a:r>
            <a:r>
              <a:rPr lang="en-US" dirty="0"/>
              <a:t>Android </a:t>
            </a:r>
            <a:r>
              <a:rPr lang="th-TH" dirty="0"/>
              <a:t>โดยภาษาที่ใช้ใน </a:t>
            </a:r>
            <a:r>
              <a:rPr lang="en-US" dirty="0"/>
              <a:t>Flutter </a:t>
            </a:r>
            <a:r>
              <a:rPr lang="th-TH" dirty="0"/>
              <a:t>นั้นจะเป็นภาษา </a:t>
            </a:r>
            <a:r>
              <a:rPr lang="en-US" dirty="0"/>
              <a:t>dart </a:t>
            </a:r>
            <a:r>
              <a:rPr lang="th-TH" dirty="0"/>
              <a:t>ซึ่งถูกพัฒนาโดย </a:t>
            </a:r>
            <a:r>
              <a:rPr lang="en-US" dirty="0"/>
              <a:t>Google </a:t>
            </a:r>
            <a:r>
              <a:rPr lang="th-TH" dirty="0"/>
              <a:t>และที่สำคัญคือเป็น </a:t>
            </a:r>
            <a:r>
              <a:rPr lang="en-US" dirty="0"/>
              <a:t>open source </a:t>
            </a:r>
            <a:r>
              <a:rPr lang="th-TH" dirty="0"/>
              <a:t>ที่สามารถใช้งานได้แบบฟรี ๆ อีกด้วย</a:t>
            </a:r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5E08E52-CCCD-418D-A21D-59811AD6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32" y="2466975"/>
            <a:ext cx="7173533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3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421F-733D-4058-A781-B910DC9E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Intro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7F221-43F5-4219-ADB8-978D1831F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i="1" dirty="0"/>
              <a:t>ตัวอย่าง </a:t>
            </a:r>
            <a:r>
              <a:rPr lang="en-US" i="1" dirty="0"/>
              <a:t>syntax </a:t>
            </a:r>
            <a:r>
              <a:rPr lang="th-TH" i="1" dirty="0"/>
              <a:t>ของภาษา </a:t>
            </a:r>
            <a:r>
              <a:rPr lang="en-US" i="1" dirty="0"/>
              <a:t>dart </a:t>
            </a:r>
            <a:r>
              <a:rPr lang="th-TH" i="1" dirty="0"/>
              <a:t>ที่ใช้ใน </a:t>
            </a:r>
            <a:r>
              <a:rPr lang="en-US" i="1" dirty="0"/>
              <a:t>Flutter </a:t>
            </a:r>
            <a:r>
              <a:rPr lang="th-TH" i="1" dirty="0"/>
              <a:t>ซึ่งจะมีความคล้ายกับภาษา </a:t>
            </a:r>
            <a:r>
              <a:rPr lang="en-US" i="1" dirty="0"/>
              <a:t>Java </a:t>
            </a:r>
            <a:r>
              <a:rPr lang="th-TH" i="1" dirty="0"/>
              <a:t>เนื่องจาก </a:t>
            </a:r>
            <a:r>
              <a:rPr lang="en-US" i="1" dirty="0"/>
              <a:t>dart </a:t>
            </a:r>
            <a:r>
              <a:rPr lang="th-TH" i="1" dirty="0"/>
              <a:t>เป็นภาษาที่รองรับ </a:t>
            </a:r>
            <a:r>
              <a:rPr lang="en-US" i="1" dirty="0"/>
              <a:t>OOP </a:t>
            </a:r>
            <a:r>
              <a:rPr lang="th-TH" i="1" dirty="0"/>
              <a:t>และมีแนวคิดของ </a:t>
            </a:r>
            <a:r>
              <a:rPr lang="en-US" i="1" dirty="0"/>
              <a:t>class </a:t>
            </a:r>
            <a:r>
              <a:rPr lang="th-TH" i="1" dirty="0"/>
              <a:t>และ </a:t>
            </a:r>
            <a:r>
              <a:rPr lang="en-US" i="1" dirty="0"/>
              <a:t>inheritance </a:t>
            </a:r>
            <a:r>
              <a:rPr lang="th-TH" i="1" dirty="0"/>
              <a:t>เช่นเดียวกับภาษา </a:t>
            </a:r>
            <a:r>
              <a:rPr lang="en-US" i="1" dirty="0"/>
              <a:t>Java </a:t>
            </a:r>
            <a:r>
              <a:rPr lang="th-TH" i="1" dirty="0"/>
              <a:t>นั่นเอง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084BC-6D41-453D-9E98-D95FDD23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48276"/>
            <a:ext cx="5035640" cy="47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2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06C7-6A64-4AD0-857E-CAB10C20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จุดเด่นของ </a:t>
            </a:r>
            <a:r>
              <a:rPr lang="en-US" dirty="0"/>
              <a:t>Flutter </a:t>
            </a:r>
            <a:r>
              <a:rPr lang="th-TH" dirty="0"/>
              <a:t>คืออะไร?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95B9-3814-4E42-8B82-35CC51A2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55" y="997977"/>
            <a:ext cx="11040533" cy="5299076"/>
          </a:xfrm>
        </p:spPr>
        <p:txBody>
          <a:bodyPr/>
          <a:lstStyle/>
          <a:p>
            <a:r>
              <a:rPr lang="th-TH" dirty="0"/>
              <a:t>จุดเด่นหลัก ๆ ของ </a:t>
            </a:r>
            <a:r>
              <a:rPr lang="en-US" dirty="0"/>
              <a:t>Flutter </a:t>
            </a:r>
            <a:r>
              <a:rPr lang="th-TH" dirty="0"/>
              <a:t>คือ ระบบ </a:t>
            </a:r>
            <a:r>
              <a:rPr lang="en-US" dirty="0"/>
              <a:t>Hot Reload </a:t>
            </a:r>
            <a:r>
              <a:rPr lang="th-TH" dirty="0"/>
              <a:t>โดยเมื่อมีการทดสอบ, การสร้าง, การ </a:t>
            </a:r>
            <a:r>
              <a:rPr lang="en-US" dirty="0"/>
              <a:t>add features </a:t>
            </a:r>
            <a:r>
              <a:rPr lang="th-TH" dirty="0"/>
              <a:t>หรือการกระทำต่าง ๆ กับ </a:t>
            </a:r>
            <a:r>
              <a:rPr lang="en-US" dirty="0"/>
              <a:t>UI </a:t>
            </a:r>
            <a:r>
              <a:rPr lang="th-TH" dirty="0"/>
              <a:t>จะต้องมีการ </a:t>
            </a:r>
            <a:r>
              <a:rPr lang="en-US" dirty="0"/>
              <a:t>reload </a:t>
            </a:r>
            <a:r>
              <a:rPr lang="th-TH" dirty="0"/>
              <a:t>เพื่อให้หน้า </a:t>
            </a:r>
            <a:r>
              <a:rPr lang="en-US" dirty="0"/>
              <a:t>UI update </a:t>
            </a:r>
            <a:r>
              <a:rPr lang="th-TH" dirty="0"/>
              <a:t>ซึ่งระบบ </a:t>
            </a:r>
            <a:r>
              <a:rPr lang="en-US" dirty="0"/>
              <a:t>Hot Reload </a:t>
            </a:r>
            <a:r>
              <a:rPr lang="th-TH" dirty="0"/>
              <a:t>จะเข้ามาช่วยในส่วนของการ </a:t>
            </a:r>
            <a:r>
              <a:rPr lang="en-US" dirty="0"/>
              <a:t>reload </a:t>
            </a:r>
            <a:r>
              <a:rPr lang="th-TH" dirty="0"/>
              <a:t>โดยจุดเด่นของระบบนี้คือการย่นระยะเวลาที่ใช้ในการ </a:t>
            </a:r>
            <a:r>
              <a:rPr lang="en-US" dirty="0"/>
              <a:t>reload </a:t>
            </a:r>
            <a:r>
              <a:rPr lang="th-TH" dirty="0"/>
              <a:t>ให้เหลือเพียงเสี้ยววินาทีเท่านั้น ทำให้การพัฒนา </a:t>
            </a:r>
            <a:r>
              <a:rPr lang="en-US" dirty="0"/>
              <a:t>UI </a:t>
            </a:r>
            <a:r>
              <a:rPr lang="th-TH" dirty="0"/>
              <a:t>ของ </a:t>
            </a:r>
            <a:r>
              <a:rPr lang="en-US" dirty="0"/>
              <a:t>application </a:t>
            </a:r>
            <a:r>
              <a:rPr lang="th-TH" dirty="0"/>
              <a:t>มีความรวดเร็วขึ้นอย่างมาก และยังมีจุดเด่นอื่น ๆ ที่ช่วยให้การพัฒนาเป็นไปได้ง่ายขึ้นไม่ว่าจะเป็น </a:t>
            </a:r>
            <a:r>
              <a:rPr lang="en-US" dirty="0"/>
              <a:t>Build-In </a:t>
            </a:r>
            <a:r>
              <a:rPr lang="th-TH" dirty="0"/>
              <a:t>ที่ช่วยในการออกแบบ </a:t>
            </a:r>
            <a:r>
              <a:rPr lang="en-US" dirty="0"/>
              <a:t>UI </a:t>
            </a:r>
            <a:r>
              <a:rPr lang="th-TH" dirty="0"/>
              <a:t>ให้มีความสวยงามยิ่งขึ้นอย่าง </a:t>
            </a:r>
            <a:r>
              <a:rPr lang="en-US" dirty="0"/>
              <a:t>Material Design </a:t>
            </a:r>
            <a:r>
              <a:rPr lang="th-TH" dirty="0"/>
              <a:t>และ </a:t>
            </a:r>
            <a:r>
              <a:rPr lang="en-US" dirty="0"/>
              <a:t>Cupertino (iOS-flavor), </a:t>
            </a:r>
            <a:r>
              <a:rPr lang="th-TH" dirty="0"/>
              <a:t>มี </a:t>
            </a:r>
            <a:r>
              <a:rPr lang="en-US" dirty="0"/>
              <a:t>Framework </a:t>
            </a:r>
            <a:r>
              <a:rPr lang="th-TH" dirty="0"/>
              <a:t>ที่ช่วยให้การทำ </a:t>
            </a:r>
            <a:r>
              <a:rPr lang="en-US" dirty="0"/>
              <a:t>animation </a:t>
            </a:r>
            <a:r>
              <a:rPr lang="th-TH" dirty="0"/>
              <a:t>ต่าง ๆ หรือ </a:t>
            </a:r>
            <a:r>
              <a:rPr lang="en-US" dirty="0"/>
              <a:t>gesture </a:t>
            </a:r>
            <a:r>
              <a:rPr lang="th-TH" dirty="0"/>
              <a:t>ของ </a:t>
            </a:r>
            <a:r>
              <a:rPr lang="en-US" dirty="0"/>
              <a:t>UI </a:t>
            </a:r>
            <a:r>
              <a:rPr lang="th-TH" dirty="0"/>
              <a:t>เป็นเรื่องง่ายยิ่งขึ้น และยังสามารถใช้งานร่วมกับ </a:t>
            </a:r>
            <a:r>
              <a:rPr lang="en-US" dirty="0"/>
              <a:t>IDE </a:t>
            </a:r>
            <a:r>
              <a:rPr lang="th-TH" dirty="0"/>
              <a:t>ที่กำลังเป็นที่นิยมอยู่ในปัจจุบันอย่าง </a:t>
            </a:r>
            <a:r>
              <a:rPr lang="en-US" dirty="0"/>
              <a:t>VS Code </a:t>
            </a:r>
            <a:r>
              <a:rPr lang="th-TH" dirty="0"/>
              <a:t>และ </a:t>
            </a:r>
            <a:r>
              <a:rPr lang="en-US" dirty="0"/>
              <a:t>Android Studio </a:t>
            </a:r>
            <a:r>
              <a:rPr lang="th-TH" dirty="0"/>
              <a:t>ได้อีกด้วย</a:t>
            </a:r>
          </a:p>
          <a:p>
            <a:endParaRPr 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D2C61EB7-78CC-47CF-8BCB-D8B4057F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05" y="3773509"/>
            <a:ext cx="5129899" cy="27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2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4435</Words>
  <Application>Microsoft Office PowerPoint</Application>
  <PresentationFormat>Widescreen</PresentationFormat>
  <Paragraphs>207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Angsana New</vt:lpstr>
      <vt:lpstr>Arial</vt:lpstr>
      <vt:lpstr>Calibri</vt:lpstr>
      <vt:lpstr>Calibri Light</vt:lpstr>
      <vt:lpstr>Century Gothic</vt:lpstr>
      <vt:lpstr>Consolas</vt:lpstr>
      <vt:lpstr>Cordia New</vt:lpstr>
      <vt:lpstr>Gill Sans MT</vt:lpstr>
      <vt:lpstr>TH Sarabun New</vt:lpstr>
      <vt:lpstr>TH SarabunPSK</vt:lpstr>
      <vt:lpstr>Wingdings 3</vt:lpstr>
      <vt:lpstr>Office Theme</vt:lpstr>
      <vt:lpstr>1_Office Theme</vt:lpstr>
      <vt:lpstr>Gallery</vt:lpstr>
      <vt:lpstr>4123006 การพัฒนาโปรแกรมประยุกต์บนอุปกรณ์เคลื่อนทื่ 3 (2-2-5)</vt:lpstr>
      <vt:lpstr>ร.ท. สมโภชน์ กุลธารารมณ์ อาจารย์แผนกการศึกษา กองวิทยาการศูนย์ไซเบอร์ทหารกองบัญชาการกองทัพไทย</vt:lpstr>
      <vt:lpstr>จุดประสงค์</vt:lpstr>
      <vt:lpstr>แผนการสอน</vt:lpstr>
      <vt:lpstr>แผนการสอน (ต่อ)</vt:lpstr>
      <vt:lpstr>แผนการสอน (ต่อ)</vt:lpstr>
      <vt:lpstr>Flutter Intro </vt:lpstr>
      <vt:lpstr>Flutter Intro (ต่อ)</vt:lpstr>
      <vt:lpstr>จุดเด่นของ Flutter คืออะไร?</vt:lpstr>
      <vt:lpstr>Anatomy of Flutter</vt:lpstr>
      <vt:lpstr>Anatomy of Flutter</vt:lpstr>
      <vt:lpstr>1. Install Flutter</vt:lpstr>
      <vt:lpstr>PowerPoint Presentation</vt:lpstr>
      <vt:lpstr>PowerPoint Presentation</vt:lpstr>
      <vt:lpstr>Advance System setting-&gt;Advance-&gt;Environment Variable</vt:lpstr>
      <vt:lpstr>PowerPoint Presentation</vt:lpstr>
      <vt:lpstr>2. Install Visual Studio Code</vt:lpstr>
      <vt:lpstr>3. Run Flutter Doctor</vt:lpstr>
      <vt:lpstr>4 Create App</vt:lpstr>
      <vt:lpstr>5. เปิด Visual Studio Code ขึ้นมา เพื่อแก้ไข Code</vt:lpstr>
      <vt:lpstr>6 Install Android Studio </vt:lpstr>
      <vt:lpstr>7. ให้ run flutter บน emulator ที่เปิดขึ้น</vt:lpstr>
      <vt:lpstr>พร้อมสำหรับการสร้างแอพแล้ว</vt:lpstr>
      <vt:lpstr>PowerPoint Presentation</vt:lpstr>
      <vt:lpstr>ลบ Codeทั้งหมดให้เหลือแค่ void main แล้วพิมพ์ด้านหลัง =&gt; </vt:lpstr>
      <vt:lpstr>PowerPoint Presentation</vt:lpstr>
      <vt:lpstr>การสร้าง Project บน Android Studio</vt:lpstr>
      <vt:lpstr>การสร้าง Project บน Android Studio</vt:lpstr>
      <vt:lpstr>Android Studio เปลี่ยนสี theme ให้เป็นสีดำเพื่อจะเขียนโค้ดสบายตา</vt:lpstr>
      <vt:lpstr>ตัวอย่างแรกสร้าง Appbar สร้าง Content สร้างปุ้มกด Like</vt:lpstr>
      <vt:lpstr>การใช้ Scaffold() Widget</vt:lpstr>
      <vt:lpstr>Scaffold() สร้าง AppBar</vt:lpstr>
      <vt:lpstr>Body Color</vt:lpstr>
      <vt:lpstr>Body การแทรก Image</vt:lpstr>
      <vt:lpstr>Body Image ถ้าต้องการให้อยู่กึงกลางจะต้องใช้ Center Widget แล้วสร้าง Child </vt:lpstr>
      <vt:lpstr>กรณีที่ต้องการเอารูปภาพมาใส่ไว้ใน app เลย</vt:lpstr>
      <vt:lpstr>กรณีที่ต้องการเอารูปภาพมาใส่ไว้ใน app เลย (ต่อ)</vt:lpstr>
      <vt:lpstr>กรณีที่ต้องการเอารูปภาพมาใส่ไว้ใน app เลย (ต่อ)</vt:lpstr>
      <vt:lpstr>การสร้าง icon บน ios และ android</vt:lpstr>
      <vt:lpstr>Web สำหรับสร้าง app icon</vt:lpstr>
      <vt:lpstr>การ Deploy app สู่ physical android device</vt:lpstr>
      <vt:lpstr>การ Deploy app สู่ physical android device (ต่อ)</vt:lpstr>
      <vt:lpstr>Lab 1 ให้สร้าง App โดยมีโครงสร้างตามโครงสร้างด้านล่าง</vt:lpstr>
      <vt:lpstr>การวาง Container Layout</vt:lpstr>
      <vt:lpstr>Flutter บน Android Studio จะมี Tool</vt:lpstr>
      <vt:lpstr>Home Layout</vt:lpstr>
      <vt:lpstr>Home Layout</vt:lpstr>
      <vt:lpstr>Home Layout</vt:lpstr>
      <vt:lpstr>การสร้างปุ่ม button และให้กด click </vt:lpstr>
      <vt:lpstr>Widget คืออะไร</vt:lpstr>
      <vt:lpstr>StatelessWidget และ StatefulWidget คืออะไร</vt:lpstr>
      <vt:lpstr>StatelessWidget ตามโค้ดด้านล่าง</vt:lpstr>
      <vt:lpstr>การใช้ StatefulWidget การทำ route เพื่อเปิดอีกหน้า</vt:lpstr>
      <vt:lpstr>การทำ route เพื่อเปิดอีกหน้า</vt:lpstr>
      <vt:lpstr>การทำ route เพื่อเปิดอีกหน้า (ต่อ)</vt:lpstr>
      <vt:lpstr>การทำ route เพื่อเปิดอีกหน้า (ต่อ)</vt:lpstr>
      <vt:lpstr>BottomAppBar</vt:lpstr>
      <vt:lpstr>BottomNavigationBar</vt:lpstr>
      <vt:lpstr>Input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SOKU_ASUS</dc:creator>
  <cp:lastModifiedBy>SOKU_ASUS</cp:lastModifiedBy>
  <cp:revision>75</cp:revision>
  <dcterms:created xsi:type="dcterms:W3CDTF">2021-01-02T06:22:25Z</dcterms:created>
  <dcterms:modified xsi:type="dcterms:W3CDTF">2021-01-10T01:45:14Z</dcterms:modified>
</cp:coreProperties>
</file>